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50"/>
  </p:notesMasterIdLst>
  <p:handoutMasterIdLst>
    <p:handoutMasterId r:id="rId51"/>
  </p:handoutMasterIdLst>
  <p:sldIdLst>
    <p:sldId id="2646" r:id="rId6"/>
    <p:sldId id="2643" r:id="rId7"/>
    <p:sldId id="2634" r:id="rId8"/>
    <p:sldId id="710" r:id="rId9"/>
    <p:sldId id="1468" r:id="rId10"/>
    <p:sldId id="1434" r:id="rId11"/>
    <p:sldId id="1437" r:id="rId12"/>
    <p:sldId id="1533" r:id="rId13"/>
    <p:sldId id="2647" r:id="rId14"/>
    <p:sldId id="2637" r:id="rId15"/>
    <p:sldId id="2648" r:id="rId16"/>
    <p:sldId id="975" r:id="rId17"/>
    <p:sldId id="2631" r:id="rId18"/>
    <p:sldId id="2650" r:id="rId19"/>
    <p:sldId id="1510" r:id="rId20"/>
    <p:sldId id="1513" r:id="rId21"/>
    <p:sldId id="1506" r:id="rId22"/>
    <p:sldId id="1568" r:id="rId23"/>
    <p:sldId id="2651" r:id="rId24"/>
    <p:sldId id="1433" r:id="rId25"/>
    <p:sldId id="1484" r:id="rId26"/>
    <p:sldId id="1479" r:id="rId27"/>
    <p:sldId id="1007" r:id="rId28"/>
    <p:sldId id="1448" r:id="rId29"/>
    <p:sldId id="1014" r:id="rId30"/>
    <p:sldId id="1480" r:id="rId31"/>
    <p:sldId id="1450" r:id="rId32"/>
    <p:sldId id="1481" r:id="rId33"/>
    <p:sldId id="285" r:id="rId34"/>
    <p:sldId id="1488" r:id="rId35"/>
    <p:sldId id="1474" r:id="rId36"/>
    <p:sldId id="1475" r:id="rId37"/>
    <p:sldId id="1476" r:id="rId38"/>
    <p:sldId id="2652" r:id="rId39"/>
    <p:sldId id="1499" r:id="rId40"/>
    <p:sldId id="1498" r:id="rId41"/>
    <p:sldId id="977" r:id="rId42"/>
    <p:sldId id="2638" r:id="rId43"/>
    <p:sldId id="320" r:id="rId44"/>
    <p:sldId id="2639" r:id="rId45"/>
    <p:sldId id="968" r:id="rId46"/>
    <p:sldId id="2649" r:id="rId47"/>
    <p:sldId id="978" r:id="rId48"/>
    <p:sldId id="288" r:id="rId49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9FBF9"/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4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0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0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4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2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731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23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2472352" y="2394561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 dirty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8650" y="2113424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2203857" y="3136612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Java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40289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2950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01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82949" y="3529662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1417834" y="1463989"/>
            <a:ext cx="3930021" cy="3930021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56D6B7-9598-2E12-FCAA-2A7F9DF59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2394857"/>
            <a:ext cx="5429250" cy="8690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400" dirty="0"/>
              <a:t>Java</a:t>
            </a:r>
            <a:r>
              <a:rPr lang="zh-CN" altLang="en-US" sz="4400" dirty="0"/>
              <a:t>程序的基本语法</a:t>
            </a:r>
          </a:p>
        </p:txBody>
      </p:sp>
    </p:spTree>
    <p:extLst>
      <p:ext uri="{BB962C8B-B14F-4D97-AF65-F5344CB8AC3E}">
        <p14:creationId xmlns:p14="http://schemas.microsoft.com/office/powerpoint/2010/main" val="363914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464C4-3318-3C51-5612-28B51647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29" y="2309314"/>
            <a:ext cx="2781206" cy="1223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CFD1BB-E4EA-52D3-D44F-4422B225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19" y="1158459"/>
            <a:ext cx="2781205" cy="979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E36E83-EAB1-6D3A-3660-CF34C047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0" y="1097815"/>
            <a:ext cx="2637751" cy="2497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ACD981D-8813-E2B3-5C93-23760D45F96E}"/>
              </a:ext>
            </a:extLst>
          </p:cNvPr>
          <p:cNvGrpSpPr/>
          <p:nvPr/>
        </p:nvGrpSpPr>
        <p:grpSpPr>
          <a:xfrm>
            <a:off x="636060" y="3905668"/>
            <a:ext cx="5720698" cy="504160"/>
            <a:chOff x="3353164" y="5713851"/>
            <a:chExt cx="3661537" cy="61197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B0F415-D757-1F7E-AA53-8D4671810AB3}"/>
                </a:ext>
              </a:extLst>
            </p:cNvPr>
            <p:cNvGrpSpPr/>
            <p:nvPr/>
          </p:nvGrpSpPr>
          <p:grpSpPr>
            <a:xfrm>
              <a:off x="3353164" y="5731266"/>
              <a:ext cx="3661537" cy="594560"/>
              <a:chOff x="4304043" y="1286668"/>
              <a:chExt cx="493637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圆角矩形 70">
                <a:extLst>
                  <a:ext uri="{FF2B5EF4-FFF2-40B4-BE49-F238E27FC236}">
                    <a16:creationId xmlns:a16="http://schemas.microsoft.com/office/drawing/2014/main" id="{6F5F38F0-D8AC-5FAB-8F92-25BA5EFCD77B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97802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圆角矩形 71">
                <a:extLst>
                  <a:ext uri="{FF2B5EF4-FFF2-40B4-BE49-F238E27FC236}">
                    <a16:creationId xmlns:a16="http://schemas.microsoft.com/office/drawing/2014/main" id="{DFFE56AF-3B65-2212-0993-2ADBEF78E110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4936372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0" name="TextBox 69">
              <a:extLst>
                <a:ext uri="{FF2B5EF4-FFF2-40B4-BE49-F238E27FC236}">
                  <a16:creationId xmlns:a16="http://schemas.microsoft.com/office/drawing/2014/main" id="{C39C725F-E3C8-FC8C-747E-5C7AB0F3C4DF}"/>
                </a:ext>
              </a:extLst>
            </p:cNvPr>
            <p:cNvSpPr txBox="1"/>
            <p:nvPr/>
          </p:nvSpPr>
          <p:spPr>
            <a:xfrm>
              <a:off x="3443642" y="5713851"/>
              <a:ext cx="3466695" cy="51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程序中的数据不是想怎么写就怎么写，是有书写规则的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!</a:t>
              </a:r>
              <a:endPara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DD82B2D9-B810-D35F-A1B3-F330A7CE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080" y="1407729"/>
            <a:ext cx="3286848" cy="855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45C676-6685-930C-6AE4-2FF4E346C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320" y="3233893"/>
            <a:ext cx="677489" cy="5104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D80C3C-8FA0-02D0-65E9-9682C7A84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1325" y="3816291"/>
            <a:ext cx="556839" cy="6032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2C200A-AC3C-FCC6-36F8-A516704C5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377" y="3857457"/>
            <a:ext cx="849181" cy="5661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6C0CAB-3631-1044-60A0-92A58C812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794" y="3207052"/>
            <a:ext cx="1875070" cy="4593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6CF94F-DAC0-5712-66C4-F29544424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9745" y="2525931"/>
            <a:ext cx="515076" cy="4593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4FC5B1-568F-1C01-CE2E-B7260B660F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8640" y="2492107"/>
            <a:ext cx="1408864" cy="603243"/>
          </a:xfrm>
          <a:prstGeom prst="rect">
            <a:avLst/>
          </a:prstGeom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FECDE5EA-226F-F69A-8800-FD5112E43973}"/>
              </a:ext>
            </a:extLst>
          </p:cNvPr>
          <p:cNvSpPr txBox="1"/>
          <p:nvPr/>
        </p:nvSpPr>
        <p:spPr>
          <a:xfrm>
            <a:off x="576196" y="4657720"/>
            <a:ext cx="10610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70F9A5-CCE9-410A-D67C-C3D5606D0CD2}"/>
              </a:ext>
            </a:extLst>
          </p:cNvPr>
          <p:cNvSpPr txBox="1"/>
          <p:nvPr/>
        </p:nvSpPr>
        <p:spPr>
          <a:xfrm>
            <a:off x="1340355" y="4715493"/>
            <a:ext cx="1003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就是程序中能直接书写的数据，学这个知识的重点是：搞清楚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程序中数据的书写格式。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5ACB1981-9AC9-BBEE-D175-D63F6A4F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程序中的字面量</a:t>
            </a:r>
          </a:p>
        </p:txBody>
      </p:sp>
    </p:spTree>
    <p:extLst>
      <p:ext uri="{BB962C8B-B14F-4D97-AF65-F5344CB8AC3E}">
        <p14:creationId xmlns:p14="http://schemas.microsoft.com/office/powerpoint/2010/main" val="41897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2">
            <a:extLst>
              <a:ext uri="{FF2B5EF4-FFF2-40B4-BE49-F238E27FC236}">
                <a16:creationId xmlns:a16="http://schemas.microsoft.com/office/drawing/2014/main" id="{FECDE5EA-226F-F69A-8800-FD5112E43973}"/>
              </a:ext>
            </a:extLst>
          </p:cNvPr>
          <p:cNvSpPr txBox="1"/>
          <p:nvPr/>
        </p:nvSpPr>
        <p:spPr>
          <a:xfrm>
            <a:off x="576196" y="1025520"/>
            <a:ext cx="10610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70F9A5-CCE9-410A-D67C-C3D5606D0CD2}"/>
              </a:ext>
            </a:extLst>
          </p:cNvPr>
          <p:cNvSpPr txBox="1"/>
          <p:nvPr/>
        </p:nvSpPr>
        <p:spPr>
          <a:xfrm>
            <a:off x="1340355" y="1083293"/>
            <a:ext cx="1003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就是程序中能直接书写的数据，学这个知识的重点是：搞清楚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程序中数据的书写格式。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5ACB1981-9AC9-BBEE-D175-D63F6A4F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程序中的字面量</a:t>
            </a:r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D7D654DB-E884-A082-6DE4-5C6399F8D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53630"/>
              </p:ext>
            </p:extLst>
          </p:nvPr>
        </p:nvGraphicFramePr>
        <p:xfrm>
          <a:off x="690441" y="2346617"/>
          <a:ext cx="10235682" cy="360644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95534">
                  <a:extLst>
                    <a:ext uri="{9D8B030D-6E8A-4147-A177-3AD203B41FA5}">
                      <a16:colId xmlns:a16="http://schemas.microsoft.com/office/drawing/2014/main" val="282338463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716064465"/>
                    </a:ext>
                  </a:extLst>
                </a:gridCol>
                <a:gridCol w="2824371">
                  <a:extLst>
                    <a:ext uri="{9D8B030D-6E8A-4147-A177-3AD203B41FA5}">
                      <a16:colId xmlns:a16="http://schemas.microsoft.com/office/drawing/2014/main" val="1137004293"/>
                    </a:ext>
                  </a:extLst>
                </a:gridCol>
                <a:gridCol w="4117606">
                  <a:extLst>
                    <a:ext uri="{9D8B030D-6E8A-4147-A177-3AD203B41FA5}">
                      <a16:colId xmlns:a16="http://schemas.microsoft.com/office/drawing/2014/main" val="3606371646"/>
                    </a:ext>
                  </a:extLst>
                </a:gridCol>
              </a:tblGrid>
              <a:tr h="4926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常用数据</a:t>
                      </a:r>
                    </a:p>
                  </a:txBody>
                  <a:tcPr marL="91408" marR="91408" marT="45741" marB="45741" anchor="ctr" horzOverflow="overflow">
                    <a:solidFill>
                      <a:srgbClr val="0078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生活中的写法</a:t>
                      </a:r>
                    </a:p>
                  </a:txBody>
                  <a:tcPr marL="91408" marR="91408" marT="45741" marB="45741" anchor="ctr" horzOverflow="overflow">
                    <a:solidFill>
                      <a:srgbClr val="0078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程序中该怎么写</a:t>
                      </a:r>
                    </a:p>
                  </a:txBody>
                  <a:tcPr marL="91408" marR="91408" marT="45741" marB="45741" anchor="ctr" horzOverflow="overflow">
                    <a:solidFill>
                      <a:srgbClr val="0078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solidFill>
                      <a:srgbClr val="0078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21118"/>
                  </a:ext>
                </a:extLst>
              </a:tr>
              <a:tr h="4446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写法一致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36655"/>
                  </a:ext>
                </a:extLst>
              </a:tr>
              <a:tr h="4446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小数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写法一致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41661"/>
                  </a:ext>
                </a:extLst>
              </a:tr>
              <a:tr h="4446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A, 0,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我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’，‘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’，  ‘我’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程序中必须使用单引号，有且仅能一个字符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54778"/>
                  </a:ext>
                </a:extLst>
              </a:tr>
              <a:tr h="4456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黑马程序员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“HelloWorld”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，“黑马程序员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程序中必须使用双引号，内容可有可无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35423"/>
                  </a:ext>
                </a:extLst>
              </a:tr>
              <a:tr h="4446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布尔值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真、假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只有两个值：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：代表真，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：代表假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498768"/>
                  </a:ext>
                </a:extLst>
              </a:tr>
              <a:tr h="4446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空值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-</a:t>
                      </a:r>
                      <a:endParaRPr lang="zh-CN" altLang="en-US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值是：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一个特殊的值，空值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后面会讲解作用，暂时不管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772506"/>
                  </a:ext>
                </a:extLst>
              </a:tr>
              <a:tr h="444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特殊字符字面量</a:t>
                      </a: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-</a:t>
                      </a:r>
                      <a:endParaRPr lang="zh-CN" altLang="en-US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\t   \n  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45880"/>
                  </a:ext>
                </a:extLst>
              </a:tr>
            </a:tbl>
          </a:graphicData>
        </a:graphic>
      </p:graphicFrame>
      <p:sp>
        <p:nvSpPr>
          <p:cNvPr id="8" name="TextBox 2">
            <a:extLst>
              <a:ext uri="{FF2B5EF4-FFF2-40B4-BE49-F238E27FC236}">
                <a16:creationId xmlns:a16="http://schemas.microsoft.com/office/drawing/2014/main" id="{8BCE4D76-B0DC-B3A5-D1B8-5719DD373D2E}"/>
              </a:ext>
            </a:extLst>
          </p:cNvPr>
          <p:cNvSpPr txBox="1"/>
          <p:nvPr/>
        </p:nvSpPr>
        <p:spPr>
          <a:xfrm>
            <a:off x="576196" y="1599384"/>
            <a:ext cx="46863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字面量的分类</a:t>
            </a:r>
          </a:p>
        </p:txBody>
      </p:sp>
    </p:spTree>
    <p:extLst>
      <p:ext uri="{BB962C8B-B14F-4D97-AF65-F5344CB8AC3E}">
        <p14:creationId xmlns:p14="http://schemas.microsoft.com/office/powerpoint/2010/main" val="113404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 txBox="1">
            <a:spLocks/>
          </p:cNvSpPr>
          <p:nvPr/>
        </p:nvSpPr>
        <p:spPr>
          <a:xfrm>
            <a:off x="4739871" y="1297564"/>
            <a:ext cx="7065416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字面量这个知识是要求同学们学会什么啊？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数据在程序中的书写格式。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字符、字符串在程序中的书写格式有什么要求？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字符必须单引号围起来，有且仅能一个字符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字符串必须用双引号围起来。</a:t>
            </a:r>
            <a:endParaRPr lang="en-US" altLang="zh-CN" sz="16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1600" dirty="0"/>
              <a:t>几个常见的特殊值的书写格式是？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\n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\t</a:t>
            </a:r>
          </a:p>
        </p:txBody>
      </p:sp>
    </p:spTree>
    <p:extLst>
      <p:ext uri="{BB962C8B-B14F-4D97-AF65-F5344CB8AC3E}">
        <p14:creationId xmlns:p14="http://schemas.microsoft.com/office/powerpoint/2010/main" val="20791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2033038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AE63CEC6-44E7-C9A4-C662-EBA2DAB36643}"/>
              </a:ext>
            </a:extLst>
          </p:cNvPr>
          <p:cNvSpPr/>
          <p:nvPr/>
        </p:nvSpPr>
        <p:spPr>
          <a:xfrm>
            <a:off x="7624813" y="3037362"/>
            <a:ext cx="1269584" cy="162682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8A9CD0-8B50-FED2-A2FB-545557672890}"/>
              </a:ext>
            </a:extLst>
          </p:cNvPr>
          <p:cNvSpPr txBox="1"/>
          <p:nvPr/>
        </p:nvSpPr>
        <p:spPr>
          <a:xfrm>
            <a:off x="8414348" y="3209575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认识变量</a:t>
            </a:r>
            <a:endParaRPr lang="zh-CN" altLang="en-US" sz="15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3F701F-272A-019F-1F1A-55FA290CA8E1}"/>
              </a:ext>
            </a:extLst>
          </p:cNvPr>
          <p:cNvSpPr txBox="1"/>
          <p:nvPr/>
        </p:nvSpPr>
        <p:spPr>
          <a:xfrm>
            <a:off x="8414348" y="3686727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/>
              <a:t>变量里数据的存储原理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059139-8727-71CF-DD76-0DEB42D9DEDA}"/>
              </a:ext>
            </a:extLst>
          </p:cNvPr>
          <p:cNvSpPr txBox="1"/>
          <p:nvPr/>
        </p:nvSpPr>
        <p:spPr>
          <a:xfrm>
            <a:off x="8431421" y="4163879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5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464C4-3318-3C51-5612-28B51647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29" y="2309314"/>
            <a:ext cx="2781206" cy="1223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CFD1BB-E4EA-52D3-D44F-4422B225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19" y="1158459"/>
            <a:ext cx="2781205" cy="979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E36E83-EAB1-6D3A-3660-CF34C047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0" y="1097815"/>
            <a:ext cx="2637751" cy="2497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C70F9A5-CCE9-410A-D67C-C3D5606D0CD2}"/>
              </a:ext>
            </a:extLst>
          </p:cNvPr>
          <p:cNvSpPr txBox="1"/>
          <p:nvPr/>
        </p:nvSpPr>
        <p:spPr>
          <a:xfrm>
            <a:off x="485760" y="3943204"/>
            <a:ext cx="1003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变量就是内存中的一块区域，可以理解成一个盒子，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装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程序要处理的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的。</a:t>
            </a: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5ACB1981-9AC9-BBEE-D175-D63F6A4F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认识变量</a:t>
            </a:r>
          </a:p>
        </p:txBody>
      </p:sp>
    </p:spTree>
    <p:extLst>
      <p:ext uri="{BB962C8B-B14F-4D97-AF65-F5344CB8AC3E}">
        <p14:creationId xmlns:p14="http://schemas.microsoft.com/office/powerpoint/2010/main" val="18470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6745488-CD8E-212C-FFC2-A64CE9FE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认识变量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F6CC9F29-8479-44AB-77F7-3F21C28B2B86}"/>
              </a:ext>
            </a:extLst>
          </p:cNvPr>
          <p:cNvSpPr txBox="1">
            <a:spLocks/>
          </p:cNvSpPr>
          <p:nvPr/>
        </p:nvSpPr>
        <p:spPr>
          <a:xfrm>
            <a:off x="576196" y="1616804"/>
            <a:ext cx="132628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 定义格式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E296A2-1A0A-8442-F637-C4119A6F9C25}"/>
              </a:ext>
            </a:extLst>
          </p:cNvPr>
          <p:cNvSpPr txBox="1"/>
          <p:nvPr/>
        </p:nvSpPr>
        <p:spPr>
          <a:xfrm>
            <a:off x="667375" y="2247033"/>
            <a:ext cx="2833460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数据类型   变量名称   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   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8494EE4-377D-E471-F0D7-26A42164B272}"/>
              </a:ext>
            </a:extLst>
          </p:cNvPr>
          <p:cNvCxnSpPr>
            <a:cxnSpLocks/>
          </p:cNvCxnSpPr>
          <p:nvPr/>
        </p:nvCxnSpPr>
        <p:spPr>
          <a:xfrm>
            <a:off x="1902478" y="2555822"/>
            <a:ext cx="0" cy="85471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088C8AF-85D3-9603-94F6-9FB3316CE58D}"/>
              </a:ext>
            </a:extLst>
          </p:cNvPr>
          <p:cNvSpPr txBox="1"/>
          <p:nvPr/>
        </p:nvSpPr>
        <p:spPr>
          <a:xfrm>
            <a:off x="1814570" y="3410537"/>
            <a:ext cx="229489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首字母建议小写，要有意义。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5B28723-1F9C-1EC3-F7A6-A6DDBF192C8F}"/>
              </a:ext>
            </a:extLst>
          </p:cNvPr>
          <p:cNvCxnSpPr>
            <a:cxnSpLocks/>
          </p:cNvCxnSpPr>
          <p:nvPr/>
        </p:nvCxnSpPr>
        <p:spPr>
          <a:xfrm>
            <a:off x="979155" y="2554810"/>
            <a:ext cx="0" cy="13172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9D853C2-BFD0-4F9A-8F86-5BD3D79C73C8}"/>
              </a:ext>
            </a:extLst>
          </p:cNvPr>
          <p:cNvSpPr txBox="1"/>
          <p:nvPr/>
        </p:nvSpPr>
        <p:spPr>
          <a:xfrm>
            <a:off x="822497" y="3907198"/>
            <a:ext cx="6410729" cy="307777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限制盒子中只能存储某种数据形式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（整数类型）、 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double(</a:t>
            </a: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小数类型</a:t>
            </a:r>
            <a:r>
              <a:rPr lang="en-US" altLang="zh-CN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AF78755-FE41-D0CE-A254-7AC6564F7328}"/>
              </a:ext>
            </a:extLst>
          </p:cNvPr>
          <p:cNvCxnSpPr>
            <a:cxnSpLocks/>
          </p:cNvCxnSpPr>
          <p:nvPr/>
        </p:nvCxnSpPr>
        <p:spPr>
          <a:xfrm>
            <a:off x="2620005" y="2554810"/>
            <a:ext cx="0" cy="25378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77547CB-A7DF-5C67-C477-DA50E4F200AC}"/>
              </a:ext>
            </a:extLst>
          </p:cNvPr>
          <p:cNvSpPr txBox="1"/>
          <p:nvPr/>
        </p:nvSpPr>
        <p:spPr>
          <a:xfrm>
            <a:off x="2557137" y="2862569"/>
            <a:ext cx="537327" cy="307777"/>
          </a:xfrm>
          <a:prstGeom prst="rect">
            <a:avLst/>
          </a:prstGeom>
          <a:solidFill>
            <a:srgbClr val="0078F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BEAF24B-AE46-2AD1-6006-EDB44445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49" y="2239844"/>
            <a:ext cx="1690364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C3E941D4-FCCF-DBF2-5BE6-DB6B9EF44C2F}"/>
              </a:ext>
            </a:extLst>
          </p:cNvPr>
          <p:cNvSpPr txBox="1">
            <a:spLocks/>
          </p:cNvSpPr>
          <p:nvPr/>
        </p:nvSpPr>
        <p:spPr>
          <a:xfrm>
            <a:off x="576196" y="4520198"/>
            <a:ext cx="366008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为什么要用变量记数据？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A88806-2498-9E0D-2CFD-B43FDF0A64E3}"/>
              </a:ext>
            </a:extLst>
          </p:cNvPr>
          <p:cNvSpPr txBox="1"/>
          <p:nvPr/>
        </p:nvSpPr>
        <p:spPr>
          <a:xfrm>
            <a:off x="576196" y="5135734"/>
            <a:ext cx="6576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使用变量记要处理的数据，编写的代码更灵活，管理代码更方便。</a:t>
            </a: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D24FE281-6590-4640-E99C-A4641064D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64" y="1766801"/>
            <a:ext cx="1811384" cy="1848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896BA7-28C3-3C0D-270B-33CEDCF57E11}"/>
              </a:ext>
            </a:extLst>
          </p:cNvPr>
          <p:cNvSpPr txBox="1"/>
          <p:nvPr/>
        </p:nvSpPr>
        <p:spPr>
          <a:xfrm>
            <a:off x="6766361" y="2319763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D095AE-CC1F-7DE1-66E0-013E4D5416DF}"/>
              </a:ext>
            </a:extLst>
          </p:cNvPr>
          <p:cNvSpPr txBox="1"/>
          <p:nvPr/>
        </p:nvSpPr>
        <p:spPr>
          <a:xfrm>
            <a:off x="576196" y="1029143"/>
            <a:ext cx="1003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变量就是内存中的一块区域，可以理解成一个盒子，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装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程序要处理的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val="47193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8" grpId="0" animBg="1"/>
      <p:bldP spid="21" grpId="0" animBg="1"/>
      <p:bldP spid="23" grpId="0" animBg="1"/>
      <p:bldP spid="24" grpId="0" animBg="1"/>
      <p:bldP spid="2" grpId="0"/>
      <p:bldP spid="3" grpId="0"/>
      <p:bldP spid="5" grpId="0"/>
      <p:bldP spid="5" grpId="1"/>
      <p:bldP spid="5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1A66CD76-ADF3-0347-924E-0549D6D12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37" y="1950807"/>
            <a:ext cx="2122603" cy="2166629"/>
          </a:xfrm>
          <a:prstGeom prst="rect">
            <a:avLst/>
          </a:prstGeom>
        </p:spPr>
      </p:pic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96C86140-BABC-8620-4891-C54475B0C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7" y="2091302"/>
            <a:ext cx="1811384" cy="1848955"/>
          </a:xfrm>
          <a:prstGeom prst="rect">
            <a:avLst/>
          </a:prstGeom>
        </p:spPr>
      </p:pic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58E8237A-11AC-11CC-B4FA-017178188CDE}"/>
              </a:ext>
            </a:extLst>
          </p:cNvPr>
          <p:cNvSpPr txBox="1">
            <a:spLocks/>
          </p:cNvSpPr>
          <p:nvPr/>
        </p:nvSpPr>
        <p:spPr>
          <a:xfrm>
            <a:off x="584164" y="1004617"/>
            <a:ext cx="180801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变量有啥特点？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E6069F-1953-5AC2-C120-A10607A1FBDE}"/>
              </a:ext>
            </a:extLst>
          </p:cNvPr>
          <p:cNvSpPr txBox="1"/>
          <p:nvPr/>
        </p:nvSpPr>
        <p:spPr>
          <a:xfrm>
            <a:off x="576196" y="1557954"/>
            <a:ext cx="3661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变量里装的数据是可以被替换的。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01CE7F-1337-02A2-AC7C-D3E3F1414D39}"/>
              </a:ext>
            </a:extLst>
          </p:cNvPr>
          <p:cNvSpPr txBox="1"/>
          <p:nvPr/>
        </p:nvSpPr>
        <p:spPr>
          <a:xfrm>
            <a:off x="3711249" y="2146136"/>
            <a:ext cx="2283402" cy="172463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 =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19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3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 = age +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zh-C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75A9AB-1AEC-36C1-C8D1-CA93CD51F005}"/>
              </a:ext>
            </a:extLst>
          </p:cNvPr>
          <p:cNvSpPr txBox="1"/>
          <p:nvPr/>
        </p:nvSpPr>
        <p:spPr>
          <a:xfrm>
            <a:off x="7495293" y="2708267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1D58D6-8AE8-82D9-A423-204C6C1AEA2C}"/>
              </a:ext>
            </a:extLst>
          </p:cNvPr>
          <p:cNvSpPr txBox="1"/>
          <p:nvPr/>
        </p:nvSpPr>
        <p:spPr>
          <a:xfrm>
            <a:off x="7495293" y="2714505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3302582-E506-C441-A48C-8972620561A7}"/>
              </a:ext>
            </a:extLst>
          </p:cNvPr>
          <p:cNvSpPr txBox="1"/>
          <p:nvPr/>
        </p:nvSpPr>
        <p:spPr>
          <a:xfrm>
            <a:off x="7495293" y="2701976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7FC7371-4FC3-29F8-FA3F-6DDFC307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81" y="4476101"/>
            <a:ext cx="2057456" cy="193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D94BA66E-CE01-026B-866A-6890A34ED483}"/>
              </a:ext>
            </a:extLst>
          </p:cNvPr>
          <p:cNvSpPr txBox="1">
            <a:spLocks/>
          </p:cNvSpPr>
          <p:nvPr/>
        </p:nvSpPr>
        <p:spPr>
          <a:xfrm>
            <a:off x="576196" y="4423737"/>
            <a:ext cx="312811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变量有啥应用场景呢？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03049CC-38F6-259A-D875-C302FFC79293}"/>
              </a:ext>
            </a:extLst>
          </p:cNvPr>
          <p:cNvSpPr/>
          <p:nvPr/>
        </p:nvSpPr>
        <p:spPr>
          <a:xfrm>
            <a:off x="5803923" y="4840522"/>
            <a:ext cx="728304" cy="58281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E5C57D2-4002-E2F6-F606-18211D4479B4}"/>
              </a:ext>
            </a:extLst>
          </p:cNvPr>
          <p:cNvSpPr txBox="1"/>
          <p:nvPr/>
        </p:nvSpPr>
        <p:spPr>
          <a:xfrm>
            <a:off x="1770214" y="2644264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E427586-9A37-8F6C-E2E0-603EFFE31570}"/>
              </a:ext>
            </a:extLst>
          </p:cNvPr>
          <p:cNvSpPr txBox="1"/>
          <p:nvPr/>
        </p:nvSpPr>
        <p:spPr>
          <a:xfrm>
            <a:off x="1770214" y="2650502"/>
            <a:ext cx="62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28EC720-5DC5-5F2B-DCCB-AD949B5A15EE}"/>
              </a:ext>
            </a:extLst>
          </p:cNvPr>
          <p:cNvSpPr txBox="1"/>
          <p:nvPr/>
        </p:nvSpPr>
        <p:spPr>
          <a:xfrm>
            <a:off x="7495293" y="3248436"/>
            <a:ext cx="690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FE40C15-246F-8E04-2B89-9A3721783A8F}"/>
              </a:ext>
            </a:extLst>
          </p:cNvPr>
          <p:cNvSpPr txBox="1"/>
          <p:nvPr/>
        </p:nvSpPr>
        <p:spPr>
          <a:xfrm>
            <a:off x="584164" y="5103848"/>
            <a:ext cx="4077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写程序对数据进行处理就很方便了。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CC18AD3-0156-6A68-FAB8-6B868C7A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认识变量</a:t>
            </a:r>
          </a:p>
        </p:txBody>
      </p:sp>
    </p:spTree>
    <p:extLst>
      <p:ext uri="{BB962C8B-B14F-4D97-AF65-F5344CB8AC3E}">
        <p14:creationId xmlns:p14="http://schemas.microsoft.com/office/powerpoint/2010/main" val="270767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6" grpId="0"/>
      <p:bldP spid="36" grpId="1"/>
      <p:bldP spid="37" grpId="0"/>
      <p:bldP spid="37" grpId="1"/>
      <p:bldP spid="38" grpId="0"/>
      <p:bldP spid="44" grpId="0"/>
      <p:bldP spid="46" grpId="0" animBg="1"/>
      <p:bldP spid="50" grpId="0"/>
      <p:bldP spid="50" grpId="1"/>
      <p:bldP spid="50" grpId="2"/>
      <p:bldP spid="51" grpId="0"/>
      <p:bldP spid="51" grpId="1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57898" y="-87407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880" y="1028282"/>
            <a:ext cx="7742836" cy="3962399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600" dirty="0"/>
              <a:t>变量是什么，变量的完整定义格式是什么样的？</a:t>
            </a:r>
            <a:endParaRPr lang="en-US" altLang="zh-CN" sz="1600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变量是内存中的一块区域，可以理解成盒子，用来记住成程序要处理的数据的。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变量名称  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数据；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zh-CN" altLang="en-US" sz="1600" dirty="0"/>
              <a:t>为啥要用变量，变量有啥好处？</a:t>
            </a:r>
            <a:endParaRPr lang="en-US" altLang="zh-CN" sz="1600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使用变量记要处理的数据，编写的代码更灵活，管理代码更方便。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/>
              <a:t>变量有什么特点？基于这个特点，变量有啥应用场景？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变量里装的数据可以被替换。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indent="0">
              <a:lnSpc>
                <a:spcPct val="250000"/>
              </a:lnSpc>
              <a:buNone/>
              <a:defRPr/>
            </a:pP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4CE27-9CC7-FC7B-7086-7DCEE1D8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96" y="4990681"/>
            <a:ext cx="1374973" cy="1291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0541E4-294B-F7EC-A2E0-49DA1A4C0FB6}"/>
              </a:ext>
            </a:extLst>
          </p:cNvPr>
          <p:cNvSpPr/>
          <p:nvPr/>
        </p:nvSpPr>
        <p:spPr>
          <a:xfrm>
            <a:off x="5671999" y="5266857"/>
            <a:ext cx="565749" cy="42476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98CB4-CCC1-5D18-08AA-37DB0783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09" y="4681746"/>
            <a:ext cx="2340785" cy="1651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561247-B0C3-C5AD-D196-EFBB15EDB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70" y="5037992"/>
            <a:ext cx="1708937" cy="9633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7F74D1-1FEE-CB46-1987-0C17BB265362}"/>
              </a:ext>
            </a:extLst>
          </p:cNvPr>
          <p:cNvSpPr txBox="1"/>
          <p:nvPr/>
        </p:nvSpPr>
        <p:spPr>
          <a:xfrm>
            <a:off x="7402258" y="4979980"/>
            <a:ext cx="50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80</a:t>
            </a:r>
            <a:endParaRPr lang="zh-CN" altLang="en-US" sz="20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42E383-C847-6E62-FBB6-82DD1A64BAC3}"/>
              </a:ext>
            </a:extLst>
          </p:cNvPr>
          <p:cNvSpPr txBox="1"/>
          <p:nvPr/>
        </p:nvSpPr>
        <p:spPr>
          <a:xfrm>
            <a:off x="7422389" y="4975405"/>
            <a:ext cx="50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87</a:t>
            </a:r>
            <a:endParaRPr lang="zh-CN" altLang="en-US" sz="20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CF5D8C-7296-DD16-965E-39D9CB37426F}"/>
              </a:ext>
            </a:extLst>
          </p:cNvPr>
          <p:cNvSpPr txBox="1"/>
          <p:nvPr/>
        </p:nvSpPr>
        <p:spPr>
          <a:xfrm>
            <a:off x="7401552" y="4920924"/>
            <a:ext cx="523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83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9ACC49F-8FFF-F93C-E106-088516BF8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329" y="6038546"/>
            <a:ext cx="1069707" cy="2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4" grpId="1"/>
      <p:bldP spid="15" grpId="0"/>
      <p:bldP spid="15" grpId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941158CC-553F-35D6-A606-EBEB2D7F1A48}"/>
              </a:ext>
            </a:extLst>
          </p:cNvPr>
          <p:cNvGrpSpPr/>
          <p:nvPr/>
        </p:nvGrpSpPr>
        <p:grpSpPr>
          <a:xfrm>
            <a:off x="665565" y="1198801"/>
            <a:ext cx="4350125" cy="605444"/>
            <a:chOff x="736575" y="3188469"/>
            <a:chExt cx="8755767" cy="1338084"/>
          </a:xfrm>
        </p:grpSpPr>
        <p:sp>
          <p:nvSpPr>
            <p:cNvPr id="174" name="圆角矩形 26">
              <a:extLst>
                <a:ext uri="{FF2B5EF4-FFF2-40B4-BE49-F238E27FC236}">
                  <a16:creationId xmlns:a16="http://schemas.microsoft.com/office/drawing/2014/main" id="{A595F099-7963-EAD9-4A78-56754594ED34}"/>
                </a:ext>
              </a:extLst>
            </p:cNvPr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6D9377E7-DC74-E5DC-1CBB-84477D861647}"/>
                </a:ext>
              </a:extLst>
            </p:cNvPr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036466BE-4F37-B52A-11F7-10EF1CDB634D}"/>
                  </a:ext>
                </a:extLst>
              </p:cNvPr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34956D7D-1D52-991E-84A8-A26F256FC29A}"/>
                    </a:ext>
                  </a:extLst>
                </p:cNvPr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92430819-39A0-D5B6-C224-F0744E9C7201}"/>
                    </a:ext>
                  </a:extLst>
                </p:cNvPr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</p:grp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21A849AC-4CDE-39FA-3DC4-96E2C634083E}"/>
                  </a:ext>
                </a:extLst>
              </p:cNvPr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rgbClr val="0078F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>
                  <a:latin typeface="+mn-ea"/>
                </a:endParaRPr>
              </a:p>
            </p:txBody>
          </p:sp>
        </p:grpSp>
        <p:sp>
          <p:nvSpPr>
            <p:cNvPr id="176" name="文本框 77">
              <a:extLst>
                <a:ext uri="{FF2B5EF4-FFF2-40B4-BE49-F238E27FC236}">
                  <a16:creationId xmlns:a16="http://schemas.microsoft.com/office/drawing/2014/main" id="{30543ED4-D8AF-93DC-5C25-66BE34B3E12F}"/>
                </a:ext>
              </a:extLst>
            </p:cNvPr>
            <p:cNvSpPr txBox="1"/>
            <p:nvPr/>
          </p:nvSpPr>
          <p:spPr>
            <a:xfrm>
              <a:off x="832682" y="3540892"/>
              <a:ext cx="1092551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+mn-ea"/>
                </a:rPr>
                <a:t>1</a:t>
              </a:r>
            </a:p>
          </p:txBody>
        </p:sp>
        <p:sp>
          <p:nvSpPr>
            <p:cNvPr id="177" name="TextBox 72">
              <a:extLst>
                <a:ext uri="{FF2B5EF4-FFF2-40B4-BE49-F238E27FC236}">
                  <a16:creationId xmlns:a16="http://schemas.microsoft.com/office/drawing/2014/main" id="{8D7D30CA-2F72-B882-343A-7B4AF14DD00E}"/>
                </a:ext>
              </a:extLst>
            </p:cNvPr>
            <p:cNvSpPr txBox="1"/>
            <p:nvPr/>
          </p:nvSpPr>
          <p:spPr>
            <a:xfrm>
              <a:off x="2261365" y="3619882"/>
              <a:ext cx="5905249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阿里巴巴普惠体" panose="00020600040101010101" pitchFamily="18" charset="-122"/>
                </a:rPr>
                <a:t>变量要先声明才能使用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625C1CE-1B9B-A028-8843-EA1ACCB429FE}"/>
              </a:ext>
            </a:extLst>
          </p:cNvPr>
          <p:cNvGrpSpPr/>
          <p:nvPr/>
        </p:nvGrpSpPr>
        <p:grpSpPr>
          <a:xfrm>
            <a:off x="656235" y="2007784"/>
            <a:ext cx="5059284" cy="605444"/>
            <a:chOff x="736575" y="3188469"/>
            <a:chExt cx="10183134" cy="1338084"/>
          </a:xfrm>
        </p:grpSpPr>
        <p:sp>
          <p:nvSpPr>
            <p:cNvPr id="183" name="圆角矩形 40">
              <a:extLst>
                <a:ext uri="{FF2B5EF4-FFF2-40B4-BE49-F238E27FC236}">
                  <a16:creationId xmlns:a16="http://schemas.microsoft.com/office/drawing/2014/main" id="{A3ABF1E0-4A5A-3F64-C022-8E17DA81B081}"/>
                </a:ext>
              </a:extLst>
            </p:cNvPr>
            <p:cNvSpPr/>
            <p:nvPr/>
          </p:nvSpPr>
          <p:spPr>
            <a:xfrm flipH="1">
              <a:off x="1020573" y="3307962"/>
              <a:ext cx="9572533" cy="11325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3AAAA143-D91A-DB4A-95C9-4C2B8D2167E3}"/>
                </a:ext>
              </a:extLst>
            </p:cNvPr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4FD9C004-B751-7ECD-FF20-95B2471516B1}"/>
                  </a:ext>
                </a:extLst>
              </p:cNvPr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AC39D008-8000-3CB5-64C4-FD09A3CEABAA}"/>
                    </a:ext>
                  </a:extLst>
                </p:cNvPr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C862C866-7501-CF62-CCAB-7511FC8FC2B7}"/>
                    </a:ext>
                  </a:extLst>
                </p:cNvPr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</p:grp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43C6AC52-F2B1-A14C-E7EF-F53A631917AB}"/>
                  </a:ext>
                </a:extLst>
              </p:cNvPr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>
                  <a:latin typeface="+mn-ea"/>
                </a:endParaRPr>
              </a:p>
            </p:txBody>
          </p:sp>
        </p:grpSp>
        <p:sp>
          <p:nvSpPr>
            <p:cNvPr id="185" name="文本框 77">
              <a:extLst>
                <a:ext uri="{FF2B5EF4-FFF2-40B4-BE49-F238E27FC236}">
                  <a16:creationId xmlns:a16="http://schemas.microsoft.com/office/drawing/2014/main" id="{FABF62EA-1C02-6029-6AE5-1532A811E58C}"/>
                </a:ext>
              </a:extLst>
            </p:cNvPr>
            <p:cNvSpPr txBox="1"/>
            <p:nvPr/>
          </p:nvSpPr>
          <p:spPr>
            <a:xfrm>
              <a:off x="790175" y="3473634"/>
              <a:ext cx="1092551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+mn-ea"/>
                </a:rPr>
                <a:t>2</a:t>
              </a:r>
            </a:p>
          </p:txBody>
        </p:sp>
        <p:sp>
          <p:nvSpPr>
            <p:cNvPr id="186" name="TextBox 72">
              <a:extLst>
                <a:ext uri="{FF2B5EF4-FFF2-40B4-BE49-F238E27FC236}">
                  <a16:creationId xmlns:a16="http://schemas.microsoft.com/office/drawing/2014/main" id="{8ED143ED-0C6A-FE31-61E2-6E3F93231B7B}"/>
                </a:ext>
              </a:extLst>
            </p:cNvPr>
            <p:cNvSpPr txBox="1"/>
            <p:nvPr/>
          </p:nvSpPr>
          <p:spPr>
            <a:xfrm>
              <a:off x="2261367" y="3619882"/>
              <a:ext cx="8658342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500" dirty="0">
                  <a:latin typeface="+mn-ea"/>
                  <a:ea typeface="+mn-ea"/>
                </a:rPr>
                <a:t>变量是什么类型，就必须装什么类型的数据</a:t>
              </a:r>
              <a:endParaRPr lang="en-US" altLang="zh-CN" sz="1500" dirty="0">
                <a:latin typeface="+mn-ea"/>
                <a:ea typeface="+mn-ea"/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1535765A-258A-7102-6492-D302F1B7FB35}"/>
              </a:ext>
            </a:extLst>
          </p:cNvPr>
          <p:cNvGrpSpPr/>
          <p:nvPr/>
        </p:nvGrpSpPr>
        <p:grpSpPr>
          <a:xfrm>
            <a:off x="665565" y="2835427"/>
            <a:ext cx="5049953" cy="605444"/>
            <a:chOff x="736575" y="3188468"/>
            <a:chExt cx="10164353" cy="1338083"/>
          </a:xfrm>
        </p:grpSpPr>
        <p:sp>
          <p:nvSpPr>
            <p:cNvPr id="192" name="圆角矩形 49">
              <a:extLst>
                <a:ext uri="{FF2B5EF4-FFF2-40B4-BE49-F238E27FC236}">
                  <a16:creationId xmlns:a16="http://schemas.microsoft.com/office/drawing/2014/main" id="{69EDF884-2723-6414-DBBD-C07B62F7EEEF}"/>
                </a:ext>
              </a:extLst>
            </p:cNvPr>
            <p:cNvSpPr/>
            <p:nvPr/>
          </p:nvSpPr>
          <p:spPr>
            <a:xfrm flipH="1">
              <a:off x="1020572" y="3307963"/>
              <a:ext cx="9880356" cy="11325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FF893CC2-B7FF-3306-E86F-62A967828C5B}"/>
                </a:ext>
              </a:extLst>
            </p:cNvPr>
            <p:cNvGrpSpPr/>
            <p:nvPr/>
          </p:nvGrpSpPr>
          <p:grpSpPr>
            <a:xfrm>
              <a:off x="736575" y="3188468"/>
              <a:ext cx="1338084" cy="1338083"/>
              <a:chOff x="3567745" y="3971973"/>
              <a:chExt cx="1338084" cy="1338083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B229688-C6A6-C97C-5E3D-A598588725CF}"/>
                  </a:ext>
                </a:extLst>
              </p:cNvPr>
              <p:cNvGrpSpPr/>
              <p:nvPr/>
            </p:nvGrpSpPr>
            <p:grpSpPr>
              <a:xfrm>
                <a:off x="3567745" y="3971973"/>
                <a:ext cx="1338084" cy="1338083"/>
                <a:chOff x="5213600" y="2517129"/>
                <a:chExt cx="2023672" cy="2023670"/>
              </a:xfrm>
            </p:grpSpPr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545EA7B1-6919-9E42-1CC3-E779AD7EAD6C}"/>
                    </a:ext>
                  </a:extLst>
                </p:cNvPr>
                <p:cNvSpPr/>
                <p:nvPr/>
              </p:nvSpPr>
              <p:spPr>
                <a:xfrm>
                  <a:off x="5213600" y="2517129"/>
                  <a:ext cx="2023672" cy="20236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C9A72F86-FEB0-203E-BBF8-F66AB75BBA3E}"/>
                    </a:ext>
                  </a:extLst>
                </p:cNvPr>
                <p:cNvSpPr/>
                <p:nvPr/>
              </p:nvSpPr>
              <p:spPr>
                <a:xfrm>
                  <a:off x="5260740" y="2564268"/>
                  <a:ext cx="1929395" cy="19293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</p:grp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1C86CAA3-A6BE-BBF3-93FA-6131D0765CB7}"/>
                  </a:ext>
                </a:extLst>
              </p:cNvPr>
              <p:cNvSpPr/>
              <p:nvPr/>
            </p:nvSpPr>
            <p:spPr>
              <a:xfrm>
                <a:off x="3695022" y="4099253"/>
                <a:ext cx="1083526" cy="1083526"/>
              </a:xfrm>
              <a:prstGeom prst="ellipse">
                <a:avLst/>
              </a:prstGeom>
              <a:solidFill>
                <a:srgbClr val="0078F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>
                  <a:latin typeface="+mn-ea"/>
                </a:endParaRPr>
              </a:p>
            </p:txBody>
          </p:sp>
        </p:grpSp>
        <p:sp>
          <p:nvSpPr>
            <p:cNvPr id="195" name="TextBox 72">
              <a:extLst>
                <a:ext uri="{FF2B5EF4-FFF2-40B4-BE49-F238E27FC236}">
                  <a16:creationId xmlns:a16="http://schemas.microsoft.com/office/drawing/2014/main" id="{9EA5DFF7-470D-C9E9-D7CC-E24ABF39D6CC}"/>
                </a:ext>
              </a:extLst>
            </p:cNvPr>
            <p:cNvSpPr txBox="1"/>
            <p:nvPr/>
          </p:nvSpPr>
          <p:spPr>
            <a:xfrm>
              <a:off x="2284757" y="3591344"/>
              <a:ext cx="8359507" cy="714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阿里巴巴普惠体" panose="00020600040101010101" pitchFamily="18" charset="-122"/>
                </a:rPr>
                <a:t>变量是从定义开始到“</a:t>
              </a: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阿里巴巴普惠体" panose="00020600040101010101" pitchFamily="18" charset="-122"/>
                </a:rPr>
                <a:t>}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阿里巴巴普惠体" panose="00020600040101010101" pitchFamily="18" charset="-122"/>
                </a:rPr>
                <a:t>”截止的范围内有效；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793B6FB0-C64D-74C9-097C-27E062CC649D}"/>
              </a:ext>
            </a:extLst>
          </p:cNvPr>
          <p:cNvGrpSpPr/>
          <p:nvPr/>
        </p:nvGrpSpPr>
        <p:grpSpPr>
          <a:xfrm>
            <a:off x="665565" y="3698794"/>
            <a:ext cx="4350125" cy="605444"/>
            <a:chOff x="736575" y="3188469"/>
            <a:chExt cx="8755767" cy="1338084"/>
          </a:xfrm>
        </p:grpSpPr>
        <p:sp>
          <p:nvSpPr>
            <p:cNvPr id="201" name="圆角矩形 58">
              <a:extLst>
                <a:ext uri="{FF2B5EF4-FFF2-40B4-BE49-F238E27FC236}">
                  <a16:creationId xmlns:a16="http://schemas.microsoft.com/office/drawing/2014/main" id="{914B3CB3-6426-AF08-C21E-D73AFC4F0794}"/>
                </a:ext>
              </a:extLst>
            </p:cNvPr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4C33453E-517A-460C-5AAD-6BB50D50DE62}"/>
                </a:ext>
              </a:extLst>
            </p:cNvPr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5BF6F48B-1104-FB19-A676-D69581436567}"/>
                  </a:ext>
                </a:extLst>
              </p:cNvPr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A68DB85A-FD87-BB32-8E1D-CAA9178164F0}"/>
                    </a:ext>
                  </a:extLst>
                </p:cNvPr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A8E4D272-4A94-5D1A-B82C-DC48AAFD7B4B}"/>
                    </a:ext>
                  </a:extLst>
                </p:cNvPr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</p:grp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61F5876D-0469-E40F-AFBF-8ED71AEDEF98}"/>
                  </a:ext>
                </a:extLst>
              </p:cNvPr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>
                  <a:latin typeface="+mn-ea"/>
                </a:endParaRPr>
              </a:p>
            </p:txBody>
          </p:sp>
        </p:grpSp>
        <p:sp>
          <p:nvSpPr>
            <p:cNvPr id="204" name="TextBox 72">
              <a:extLst>
                <a:ext uri="{FF2B5EF4-FFF2-40B4-BE49-F238E27FC236}">
                  <a16:creationId xmlns:a16="http://schemas.microsoft.com/office/drawing/2014/main" id="{5917A2E3-CC8F-101D-93A8-11947DCEE097}"/>
                </a:ext>
              </a:extLst>
            </p:cNvPr>
            <p:cNvSpPr txBox="1"/>
            <p:nvPr/>
          </p:nvSpPr>
          <p:spPr>
            <a:xfrm>
              <a:off x="2261365" y="3516543"/>
              <a:ext cx="6892996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阿里巴巴普惠体" panose="00020600040101010101" pitchFamily="18" charset="-122"/>
                </a:rPr>
                <a:t>同一个范围内，变量的名称不能一样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0" name="文本框 77">
            <a:extLst>
              <a:ext uri="{FF2B5EF4-FFF2-40B4-BE49-F238E27FC236}">
                <a16:creationId xmlns:a16="http://schemas.microsoft.com/office/drawing/2014/main" id="{E83C8073-B590-87D1-BDBC-3C1DCA6BF57F}"/>
              </a:ext>
            </a:extLst>
          </p:cNvPr>
          <p:cNvSpPr txBox="1"/>
          <p:nvPr/>
        </p:nvSpPr>
        <p:spPr>
          <a:xfrm>
            <a:off x="703030" y="2977128"/>
            <a:ext cx="542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sp>
        <p:nvSpPr>
          <p:cNvPr id="211" name="文本框 77">
            <a:extLst>
              <a:ext uri="{FF2B5EF4-FFF2-40B4-BE49-F238E27FC236}">
                <a16:creationId xmlns:a16="http://schemas.microsoft.com/office/drawing/2014/main" id="{FE5263AE-0FF2-18B5-7E8D-1A95A7D4B431}"/>
              </a:ext>
            </a:extLst>
          </p:cNvPr>
          <p:cNvSpPr txBox="1"/>
          <p:nvPr/>
        </p:nvSpPr>
        <p:spPr>
          <a:xfrm>
            <a:off x="682865" y="3844808"/>
            <a:ext cx="542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+mn-ea"/>
              </a:rPr>
              <a:t>4</a:t>
            </a: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CE88ED3A-636F-4DFC-F7A8-D243BA9CF8E2}"/>
              </a:ext>
            </a:extLst>
          </p:cNvPr>
          <p:cNvGrpSpPr/>
          <p:nvPr/>
        </p:nvGrpSpPr>
        <p:grpSpPr>
          <a:xfrm>
            <a:off x="665565" y="4562162"/>
            <a:ext cx="6748125" cy="605444"/>
            <a:chOff x="736575" y="3188469"/>
            <a:chExt cx="13582369" cy="1338084"/>
          </a:xfrm>
        </p:grpSpPr>
        <p:sp>
          <p:nvSpPr>
            <p:cNvPr id="215" name="圆角矩形 26">
              <a:extLst>
                <a:ext uri="{FF2B5EF4-FFF2-40B4-BE49-F238E27FC236}">
                  <a16:creationId xmlns:a16="http://schemas.microsoft.com/office/drawing/2014/main" id="{2226F8C7-8391-4325-5785-7DFA0146A90A}"/>
                </a:ext>
              </a:extLst>
            </p:cNvPr>
            <p:cNvSpPr/>
            <p:nvPr/>
          </p:nvSpPr>
          <p:spPr>
            <a:xfrm flipH="1">
              <a:off x="1020574" y="3307962"/>
              <a:ext cx="13129347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D6D1FEB0-3D76-3377-CB31-82EB6CBC8B56}"/>
                </a:ext>
              </a:extLst>
            </p:cNvPr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6CB89C0C-B5D7-06BA-5881-D29B7FF65E01}"/>
                  </a:ext>
                </a:extLst>
              </p:cNvPr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54FA384-3AB8-297A-D2DD-BBCCF7802603}"/>
                    </a:ext>
                  </a:extLst>
                </p:cNvPr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4D9553BA-91B3-C7CF-5E25-E689ACA21828}"/>
                    </a:ext>
                  </a:extLst>
                </p:cNvPr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>
                    <a:latin typeface="+mn-ea"/>
                  </a:endParaRPr>
                </a:p>
              </p:txBody>
            </p:sp>
          </p:grp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49AB4540-9193-2D62-DA37-697F7316CF2E}"/>
                  </a:ext>
                </a:extLst>
              </p:cNvPr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rgbClr val="0078F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00">
                  <a:latin typeface="+mn-ea"/>
                </a:endParaRPr>
              </a:p>
            </p:txBody>
          </p:sp>
        </p:grpSp>
        <p:sp>
          <p:nvSpPr>
            <p:cNvPr id="217" name="文本框 77">
              <a:extLst>
                <a:ext uri="{FF2B5EF4-FFF2-40B4-BE49-F238E27FC236}">
                  <a16:creationId xmlns:a16="http://schemas.microsoft.com/office/drawing/2014/main" id="{2057DACA-28D5-94A2-FC33-CC7F1C462D82}"/>
                </a:ext>
              </a:extLst>
            </p:cNvPr>
            <p:cNvSpPr txBox="1"/>
            <p:nvPr/>
          </p:nvSpPr>
          <p:spPr>
            <a:xfrm>
              <a:off x="832682" y="3523432"/>
              <a:ext cx="1092551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+mn-ea"/>
                </a:rPr>
                <a:t>5</a:t>
              </a:r>
            </a:p>
          </p:txBody>
        </p:sp>
        <p:sp>
          <p:nvSpPr>
            <p:cNvPr id="218" name="TextBox 72">
              <a:extLst>
                <a:ext uri="{FF2B5EF4-FFF2-40B4-BE49-F238E27FC236}">
                  <a16:creationId xmlns:a16="http://schemas.microsoft.com/office/drawing/2014/main" id="{3E554F4D-4749-3722-63B3-EFB799E9038D}"/>
                </a:ext>
              </a:extLst>
            </p:cNvPr>
            <p:cNvSpPr txBox="1"/>
            <p:nvPr/>
          </p:nvSpPr>
          <p:spPr>
            <a:xfrm>
              <a:off x="2261367" y="3619882"/>
              <a:ext cx="12057577" cy="714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阿里巴巴普惠体" panose="00020600040101010101" pitchFamily="18" charset="-122"/>
                </a:rPr>
                <a:t>变量定义的时候可以不赋初始值；但在使用时，变量里必须有值。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标题 17">
            <a:extLst>
              <a:ext uri="{FF2B5EF4-FFF2-40B4-BE49-F238E27FC236}">
                <a16:creationId xmlns:a16="http://schemas.microsoft.com/office/drawing/2014/main" id="{1385616A-56C1-62E7-BFC8-73DE6E39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使用变量的几点注意事项</a:t>
            </a:r>
          </a:p>
        </p:txBody>
      </p:sp>
    </p:spTree>
    <p:extLst>
      <p:ext uri="{BB962C8B-B14F-4D97-AF65-F5344CB8AC3E}">
        <p14:creationId xmlns:p14="http://schemas.microsoft.com/office/powerpoint/2010/main" val="383099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7174" y="2113425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AE63CEC6-44E7-C9A4-C662-EBA2DAB36643}"/>
              </a:ext>
            </a:extLst>
          </p:cNvPr>
          <p:cNvSpPr/>
          <p:nvPr/>
        </p:nvSpPr>
        <p:spPr>
          <a:xfrm>
            <a:off x="7555987" y="3117749"/>
            <a:ext cx="1269584" cy="162682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8A9CD0-8B50-FED2-A2FB-545557672890}"/>
              </a:ext>
            </a:extLst>
          </p:cNvPr>
          <p:cNvSpPr txBox="1"/>
          <p:nvPr/>
        </p:nvSpPr>
        <p:spPr>
          <a:xfrm>
            <a:off x="8345522" y="3289962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认识变量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3F701F-272A-019F-1F1A-55FA290CA8E1}"/>
              </a:ext>
            </a:extLst>
          </p:cNvPr>
          <p:cNvSpPr txBox="1"/>
          <p:nvPr/>
        </p:nvSpPr>
        <p:spPr>
          <a:xfrm>
            <a:off x="8345522" y="3767114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</a:rPr>
              <a:t>变量里数据的存储原理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059139-8727-71CF-DD76-0DEB42D9DEDA}"/>
              </a:ext>
            </a:extLst>
          </p:cNvPr>
          <p:cNvSpPr txBox="1"/>
          <p:nvPr/>
        </p:nvSpPr>
        <p:spPr>
          <a:xfrm>
            <a:off x="8362595" y="4244266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464C4-3318-3C51-5612-28B51647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91" y="3710331"/>
            <a:ext cx="3428130" cy="1507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CFD1BB-E4EA-52D3-D44F-4422B225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91" y="2410425"/>
            <a:ext cx="3223539" cy="1135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E36E83-EAB1-6D3A-3660-CF34C047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0" y="2451500"/>
            <a:ext cx="3053840" cy="28917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ACD981D-8813-E2B3-5C93-23760D45F96E}"/>
              </a:ext>
            </a:extLst>
          </p:cNvPr>
          <p:cNvGrpSpPr/>
          <p:nvPr/>
        </p:nvGrpSpPr>
        <p:grpSpPr>
          <a:xfrm>
            <a:off x="649036" y="5642239"/>
            <a:ext cx="5142522" cy="504160"/>
            <a:chOff x="3353164" y="5713851"/>
            <a:chExt cx="3661537" cy="61197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B0F415-D757-1F7E-AA53-8D4671810AB3}"/>
                </a:ext>
              </a:extLst>
            </p:cNvPr>
            <p:cNvGrpSpPr/>
            <p:nvPr/>
          </p:nvGrpSpPr>
          <p:grpSpPr>
            <a:xfrm>
              <a:off x="3353164" y="5731266"/>
              <a:ext cx="3661537" cy="594560"/>
              <a:chOff x="4304043" y="1286668"/>
              <a:chExt cx="493637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圆角矩形 70">
                <a:extLst>
                  <a:ext uri="{FF2B5EF4-FFF2-40B4-BE49-F238E27FC236}">
                    <a16:creationId xmlns:a16="http://schemas.microsoft.com/office/drawing/2014/main" id="{6F5F38F0-D8AC-5FAB-8F92-25BA5EFCD77B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97802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圆角矩形 71">
                <a:extLst>
                  <a:ext uri="{FF2B5EF4-FFF2-40B4-BE49-F238E27FC236}">
                    <a16:creationId xmlns:a16="http://schemas.microsoft.com/office/drawing/2014/main" id="{DFFE56AF-3B65-2212-0993-2ADBEF78E110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4936372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0" name="TextBox 69">
              <a:extLst>
                <a:ext uri="{FF2B5EF4-FFF2-40B4-BE49-F238E27FC236}">
                  <a16:creationId xmlns:a16="http://schemas.microsoft.com/office/drawing/2014/main" id="{C39C725F-E3C8-FC8C-747E-5C7AB0F3C4DF}"/>
                </a:ext>
              </a:extLst>
            </p:cNvPr>
            <p:cNvSpPr txBox="1"/>
            <p:nvPr/>
          </p:nvSpPr>
          <p:spPr>
            <a:xfrm>
              <a:off x="3443642" y="5713851"/>
              <a:ext cx="3466695" cy="51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开发的软件，功能的最小单位是一个一个的方法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DD82B2D9-B810-D35F-A1B3-F330A7CE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593" y="2627295"/>
            <a:ext cx="3286848" cy="855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1F1178-1F57-732F-D946-13E53F84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820" y="3284230"/>
            <a:ext cx="1226926" cy="7087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79EF97-4C2E-5322-4DFC-5D4AA74A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443" y="3083314"/>
            <a:ext cx="800827" cy="462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9F274E-6065-14D6-2700-E00BD64C1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181" y="4872921"/>
            <a:ext cx="800827" cy="462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3148E0-F768-7781-895E-8835449A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066" y="3083314"/>
            <a:ext cx="800827" cy="46258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CFCC50-0BE0-FBD1-D789-84DBFBCBCEAE}"/>
              </a:ext>
            </a:extLst>
          </p:cNvPr>
          <p:cNvGrpSpPr/>
          <p:nvPr/>
        </p:nvGrpSpPr>
        <p:grpSpPr>
          <a:xfrm>
            <a:off x="6005819" y="5656584"/>
            <a:ext cx="5707567" cy="504160"/>
            <a:chOff x="3353164" y="5713851"/>
            <a:chExt cx="3661537" cy="6119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86D34D4-E656-B7BF-5780-27F93B5DA940}"/>
                </a:ext>
              </a:extLst>
            </p:cNvPr>
            <p:cNvGrpSpPr/>
            <p:nvPr/>
          </p:nvGrpSpPr>
          <p:grpSpPr>
            <a:xfrm>
              <a:off x="3353164" y="5731266"/>
              <a:ext cx="3661537" cy="594560"/>
              <a:chOff x="4304043" y="1286668"/>
              <a:chExt cx="493637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圆角矩形 70">
                <a:extLst>
                  <a:ext uri="{FF2B5EF4-FFF2-40B4-BE49-F238E27FC236}">
                    <a16:creationId xmlns:a16="http://schemas.microsoft.com/office/drawing/2014/main" id="{F2CA09E4-5486-8777-CB75-DB7DC2867142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97802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圆角矩形 71">
                <a:extLst>
                  <a:ext uri="{FF2B5EF4-FFF2-40B4-BE49-F238E27FC236}">
                    <a16:creationId xmlns:a16="http://schemas.microsoft.com/office/drawing/2014/main" id="{74A305E1-B4D9-8666-9235-730D9B7708E2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4936372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7" name="TextBox 69">
              <a:extLst>
                <a:ext uri="{FF2B5EF4-FFF2-40B4-BE49-F238E27FC236}">
                  <a16:creationId xmlns:a16="http://schemas.microsoft.com/office/drawing/2014/main" id="{5DF2CACA-E210-2B6B-D525-F3D2EB4F9BF5}"/>
                </a:ext>
              </a:extLst>
            </p:cNvPr>
            <p:cNvSpPr txBox="1"/>
            <p:nvPr/>
          </p:nvSpPr>
          <p:spPr>
            <a:xfrm>
              <a:off x="3443642" y="5713851"/>
              <a:ext cx="3466695" cy="51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要认识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AI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生成的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代码，我们需要从基础语法开始学起！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7FFB1BB9-C3F7-AF7B-C9FB-E602C18A9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758" y="954009"/>
            <a:ext cx="1418368" cy="1260772"/>
          </a:xfrm>
          <a:prstGeom prst="rect">
            <a:avLst/>
          </a:prstGeom>
        </p:spPr>
      </p:pic>
      <p:sp>
        <p:nvSpPr>
          <p:cNvPr id="26" name="Aitds3">
            <a:extLst>
              <a:ext uri="{FF2B5EF4-FFF2-40B4-BE49-F238E27FC236}">
                <a16:creationId xmlns:a16="http://schemas.microsoft.com/office/drawing/2014/main" id="{7F28A199-25B8-B984-BE4A-B5D89B411595}"/>
              </a:ext>
            </a:extLst>
          </p:cNvPr>
          <p:cNvSpPr/>
          <p:nvPr/>
        </p:nvSpPr>
        <p:spPr>
          <a:xfrm>
            <a:off x="3082248" y="1569540"/>
            <a:ext cx="853436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</a:t>
            </a:r>
            <a:r>
              <a:rPr lang="en-US" altLang="zh-CN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AI</a:t>
            </a:r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完成几个小需求，快速熟悉一下程序的基本语法知识</a:t>
            </a:r>
            <a:endParaRPr lang="zh-CN" altLang="en-US" dirty="0">
              <a:solidFill>
                <a:srgbClr val="C0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grpSp>
        <p:nvGrpSpPr>
          <p:cNvPr id="27" name="Aitds5">
            <a:extLst>
              <a:ext uri="{FF2B5EF4-FFF2-40B4-BE49-F238E27FC236}">
                <a16:creationId xmlns:a16="http://schemas.microsoft.com/office/drawing/2014/main" id="{8CB356A0-D8FB-30FF-A6BF-ECCFA2CC7271}"/>
              </a:ext>
            </a:extLst>
          </p:cNvPr>
          <p:cNvGrpSpPr/>
          <p:nvPr/>
        </p:nvGrpSpPr>
        <p:grpSpPr>
          <a:xfrm>
            <a:off x="1113487" y="1555789"/>
            <a:ext cx="1769671" cy="360000"/>
            <a:chOff x="2976200" y="987574"/>
            <a:chExt cx="1152128" cy="360000"/>
          </a:xfrm>
        </p:grpSpPr>
        <p:sp>
          <p:nvSpPr>
            <p:cNvPr id="28" name="Aitds5-1">
              <a:extLst>
                <a:ext uri="{FF2B5EF4-FFF2-40B4-BE49-F238E27FC236}">
                  <a16:creationId xmlns:a16="http://schemas.microsoft.com/office/drawing/2014/main" id="{50D25B49-9F3E-850F-7BEB-D98DBF96BC39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29" name="Aitds5-2">
              <a:extLst>
                <a:ext uri="{FF2B5EF4-FFF2-40B4-BE49-F238E27FC236}">
                  <a16:creationId xmlns:a16="http://schemas.microsoft.com/office/drawing/2014/main" id="{66631640-0F67-2484-29AB-0EE87449A8AF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174A8AD9-B02F-80FA-2EEC-FC359C71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功能的最小单元</a:t>
            </a:r>
          </a:p>
        </p:txBody>
      </p:sp>
    </p:spTree>
    <p:extLst>
      <p:ext uri="{BB962C8B-B14F-4D97-AF65-F5344CB8AC3E}">
        <p14:creationId xmlns:p14="http://schemas.microsoft.com/office/powerpoint/2010/main" val="244185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D6C28063-80C5-4A6C-9BDD-79E27855075A}"/>
              </a:ext>
            </a:extLst>
          </p:cNvPr>
          <p:cNvSpPr/>
          <p:nvPr/>
        </p:nvSpPr>
        <p:spPr>
          <a:xfrm>
            <a:off x="831075" y="1924650"/>
            <a:ext cx="1954791" cy="384007"/>
          </a:xfrm>
          <a:prstGeom prst="rect">
            <a:avLst/>
          </a:prstGeom>
          <a:solidFill>
            <a:srgbClr val="F9FBF9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F2AC094-4BBC-422F-8691-C2BAB2C2F3F0}"/>
              </a:ext>
            </a:extLst>
          </p:cNvPr>
          <p:cNvSpPr/>
          <p:nvPr/>
        </p:nvSpPr>
        <p:spPr>
          <a:xfrm>
            <a:off x="831073" y="3139182"/>
            <a:ext cx="1954791" cy="780707"/>
          </a:xfrm>
          <a:prstGeom prst="rect">
            <a:avLst/>
          </a:prstGeom>
          <a:solidFill>
            <a:srgbClr val="F9FBF9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944503B-7B2E-4894-91E4-66FFD8995E24}"/>
              </a:ext>
            </a:extLst>
          </p:cNvPr>
          <p:cNvSpPr/>
          <p:nvPr/>
        </p:nvSpPr>
        <p:spPr>
          <a:xfrm>
            <a:off x="831073" y="2552057"/>
            <a:ext cx="1954791" cy="384007"/>
          </a:xfrm>
          <a:prstGeom prst="rect">
            <a:avLst/>
          </a:prstGeom>
          <a:solidFill>
            <a:srgbClr val="F9FBF9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AC40CCF6-DD8E-49C7-B886-67E16D5964AA}"/>
              </a:ext>
            </a:extLst>
          </p:cNvPr>
          <p:cNvSpPr/>
          <p:nvPr/>
        </p:nvSpPr>
        <p:spPr>
          <a:xfrm>
            <a:off x="823051" y="4109180"/>
            <a:ext cx="1954791" cy="836983"/>
          </a:xfrm>
          <a:prstGeom prst="rect">
            <a:avLst/>
          </a:prstGeom>
          <a:solidFill>
            <a:srgbClr val="F9FBF9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C7817D0-BEC6-41B9-80F2-253E8CD34C16}"/>
              </a:ext>
            </a:extLst>
          </p:cNvPr>
          <p:cNvSpPr/>
          <p:nvPr/>
        </p:nvSpPr>
        <p:spPr>
          <a:xfrm>
            <a:off x="831073" y="5191531"/>
            <a:ext cx="1954791" cy="780707"/>
          </a:xfrm>
          <a:prstGeom prst="rect">
            <a:avLst/>
          </a:prstGeom>
          <a:solidFill>
            <a:srgbClr val="F9FBF9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0FC85FED-5C23-414E-9121-AE9FD587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6174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按照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的方式表示数据：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329E0EA-593E-BA52-7680-6523C52F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</a:t>
            </a:r>
          </a:p>
        </p:txBody>
      </p:sp>
      <p:sp>
        <p:nvSpPr>
          <p:cNvPr id="43" name="对角圆角矩形 10">
            <a:extLst>
              <a:ext uri="{FF2B5EF4-FFF2-40B4-BE49-F238E27FC236}">
                <a16:creationId xmlns:a16="http://schemas.microsoft.com/office/drawing/2014/main" id="{3EA4DE5E-4E0A-4686-8AE9-6F65D47568A0}"/>
              </a:ext>
            </a:extLst>
          </p:cNvPr>
          <p:cNvSpPr/>
          <p:nvPr/>
        </p:nvSpPr>
        <p:spPr>
          <a:xfrm>
            <a:off x="4310849" y="2195173"/>
            <a:ext cx="4087112" cy="1207778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对角圆角矩形 11">
            <a:extLst>
              <a:ext uri="{FF2B5EF4-FFF2-40B4-BE49-F238E27FC236}">
                <a16:creationId xmlns:a16="http://schemas.microsoft.com/office/drawing/2014/main" id="{66EA6731-3128-461D-A69B-88E6271CE798}"/>
              </a:ext>
            </a:extLst>
          </p:cNvPr>
          <p:cNvSpPr/>
          <p:nvPr/>
        </p:nvSpPr>
        <p:spPr>
          <a:xfrm>
            <a:off x="4212005" y="2160326"/>
            <a:ext cx="4087112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B902EE96-FA21-4A3D-A873-89A77F1BE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052" y="1825514"/>
            <a:ext cx="2963393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想一想</a:t>
            </a:r>
          </a:p>
        </p:txBody>
      </p:sp>
      <p:sp>
        <p:nvSpPr>
          <p:cNvPr id="52" name="TextBox 17">
            <a:extLst>
              <a:ext uri="{FF2B5EF4-FFF2-40B4-BE49-F238E27FC236}">
                <a16:creationId xmlns:a16="http://schemas.microsoft.com/office/drawing/2014/main" id="{EB2021AE-81D7-444A-8BA8-E9431729FCF7}"/>
              </a:ext>
            </a:extLst>
          </p:cNvPr>
          <p:cNvSpPr txBox="1"/>
          <p:nvPr/>
        </p:nvSpPr>
        <p:spPr>
          <a:xfrm>
            <a:off x="4577301" y="2686617"/>
            <a:ext cx="371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Font typeface="Wingdings" pitchFamily="2" charset="2"/>
              <a:buNone/>
            </a:pPr>
            <a:r>
              <a:rPr lang="zh-CN" altLang="en-US" sz="1600" dirty="0"/>
              <a:t>请问：</a:t>
            </a:r>
            <a:r>
              <a:rPr lang="en-US" altLang="zh-CN" sz="1600" dirty="0"/>
              <a:t>6</a:t>
            </a:r>
            <a:r>
              <a:rPr lang="zh-CN" altLang="en-US" sz="1600" dirty="0"/>
              <a:t>是的二进制是多少？     </a:t>
            </a:r>
            <a:endParaRPr lang="en-US" altLang="zh-CN" sz="1600" dirty="0"/>
          </a:p>
        </p:txBody>
      </p:sp>
      <p:sp>
        <p:nvSpPr>
          <p:cNvPr id="88" name="文本框 50">
            <a:extLst>
              <a:ext uri="{FF2B5EF4-FFF2-40B4-BE49-F238E27FC236}">
                <a16:creationId xmlns:a16="http://schemas.microsoft.com/office/drawing/2014/main" id="{EE4992DD-BE3F-42F6-B6AA-CF3AE4233E60}"/>
              </a:ext>
            </a:extLst>
          </p:cNvPr>
          <p:cNvSpPr txBox="1"/>
          <p:nvPr/>
        </p:nvSpPr>
        <p:spPr>
          <a:xfrm>
            <a:off x="942166" y="1925931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89" name="直接箭头连接符 2">
            <a:extLst>
              <a:ext uri="{FF2B5EF4-FFF2-40B4-BE49-F238E27FC236}">
                <a16:creationId xmlns:a16="http://schemas.microsoft.com/office/drawing/2014/main" id="{A360683D-5705-4021-A405-D0CDA88B73D8}"/>
              </a:ext>
            </a:extLst>
          </p:cNvPr>
          <p:cNvCxnSpPr>
            <a:cxnSpLocks/>
          </p:cNvCxnSpPr>
          <p:nvPr/>
        </p:nvCxnSpPr>
        <p:spPr>
          <a:xfrm>
            <a:off x="1385989" y="2132775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文本框 50">
            <a:extLst>
              <a:ext uri="{FF2B5EF4-FFF2-40B4-BE49-F238E27FC236}">
                <a16:creationId xmlns:a16="http://schemas.microsoft.com/office/drawing/2014/main" id="{6FC221DE-F477-44CE-9EE5-83058F742D1D}"/>
              </a:ext>
            </a:extLst>
          </p:cNvPr>
          <p:cNvSpPr txBox="1"/>
          <p:nvPr/>
        </p:nvSpPr>
        <p:spPr>
          <a:xfrm>
            <a:off x="2364070" y="1943658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7" name="文本框 50">
            <a:extLst>
              <a:ext uri="{FF2B5EF4-FFF2-40B4-BE49-F238E27FC236}">
                <a16:creationId xmlns:a16="http://schemas.microsoft.com/office/drawing/2014/main" id="{022027F5-79B7-40EB-B0DF-64877754C52D}"/>
              </a:ext>
            </a:extLst>
          </p:cNvPr>
          <p:cNvSpPr txBox="1"/>
          <p:nvPr/>
        </p:nvSpPr>
        <p:spPr>
          <a:xfrm>
            <a:off x="942166" y="3476572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98" name="直接箭头连接符 2">
            <a:extLst>
              <a:ext uri="{FF2B5EF4-FFF2-40B4-BE49-F238E27FC236}">
                <a16:creationId xmlns:a16="http://schemas.microsoft.com/office/drawing/2014/main" id="{0DF68E37-AC99-41A7-8732-5DE7FD4CD2B2}"/>
              </a:ext>
            </a:extLst>
          </p:cNvPr>
          <p:cNvCxnSpPr>
            <a:cxnSpLocks/>
          </p:cNvCxnSpPr>
          <p:nvPr/>
        </p:nvCxnSpPr>
        <p:spPr>
          <a:xfrm>
            <a:off x="1355132" y="3661238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文本框 50">
            <a:extLst>
              <a:ext uri="{FF2B5EF4-FFF2-40B4-BE49-F238E27FC236}">
                <a16:creationId xmlns:a16="http://schemas.microsoft.com/office/drawing/2014/main" id="{10E31FF6-DCB5-46D9-B72B-10E5601074A9}"/>
              </a:ext>
            </a:extLst>
          </p:cNvPr>
          <p:cNvSpPr txBox="1"/>
          <p:nvPr/>
        </p:nvSpPr>
        <p:spPr>
          <a:xfrm>
            <a:off x="942164" y="2553338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12" name="直接箭头连接符 2">
            <a:extLst>
              <a:ext uri="{FF2B5EF4-FFF2-40B4-BE49-F238E27FC236}">
                <a16:creationId xmlns:a16="http://schemas.microsoft.com/office/drawing/2014/main" id="{D6DDCA19-675F-4954-B9F3-138C2F1F99F7}"/>
              </a:ext>
            </a:extLst>
          </p:cNvPr>
          <p:cNvCxnSpPr>
            <a:cxnSpLocks/>
          </p:cNvCxnSpPr>
          <p:nvPr/>
        </p:nvCxnSpPr>
        <p:spPr>
          <a:xfrm>
            <a:off x="1385987" y="2760182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文本框 50">
            <a:extLst>
              <a:ext uri="{FF2B5EF4-FFF2-40B4-BE49-F238E27FC236}">
                <a16:creationId xmlns:a16="http://schemas.microsoft.com/office/drawing/2014/main" id="{FE81E12B-F75F-4DCC-8303-11D7BDA6B843}"/>
              </a:ext>
            </a:extLst>
          </p:cNvPr>
          <p:cNvSpPr txBox="1"/>
          <p:nvPr/>
        </p:nvSpPr>
        <p:spPr>
          <a:xfrm>
            <a:off x="2364068" y="2571065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35C29E6-F149-43B2-A408-F29E06B1728A}"/>
              </a:ext>
            </a:extLst>
          </p:cNvPr>
          <p:cNvSpPr txBox="1"/>
          <p:nvPr/>
        </p:nvSpPr>
        <p:spPr>
          <a:xfrm>
            <a:off x="2375274" y="3099122"/>
            <a:ext cx="292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529AB27-A922-42C2-B119-109576F05C87}"/>
              </a:ext>
            </a:extLst>
          </p:cNvPr>
          <p:cNvSpPr txBox="1"/>
          <p:nvPr/>
        </p:nvSpPr>
        <p:spPr>
          <a:xfrm>
            <a:off x="2239057" y="3340229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F0F53FF-0099-4E62-8F3F-659C2B4B368C}"/>
              </a:ext>
            </a:extLst>
          </p:cNvPr>
          <p:cNvCxnSpPr>
            <a:cxnSpLocks/>
          </p:cNvCxnSpPr>
          <p:nvPr/>
        </p:nvCxnSpPr>
        <p:spPr>
          <a:xfrm>
            <a:off x="2226894" y="3661238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B187F6C-FB7B-4E6D-BE69-D990D8913316}"/>
              </a:ext>
            </a:extLst>
          </p:cNvPr>
          <p:cNvSpPr txBox="1"/>
          <p:nvPr/>
        </p:nvSpPr>
        <p:spPr>
          <a:xfrm>
            <a:off x="2277898" y="3638725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19" name="文本框 50">
            <a:extLst>
              <a:ext uri="{FF2B5EF4-FFF2-40B4-BE49-F238E27FC236}">
                <a16:creationId xmlns:a16="http://schemas.microsoft.com/office/drawing/2014/main" id="{B71484A4-3042-4380-9246-4243944BDA01}"/>
              </a:ext>
            </a:extLst>
          </p:cNvPr>
          <p:cNvSpPr txBox="1"/>
          <p:nvPr/>
        </p:nvSpPr>
        <p:spPr>
          <a:xfrm>
            <a:off x="934144" y="4502846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20" name="直接箭头连接符 2">
            <a:extLst>
              <a:ext uri="{FF2B5EF4-FFF2-40B4-BE49-F238E27FC236}">
                <a16:creationId xmlns:a16="http://schemas.microsoft.com/office/drawing/2014/main" id="{2C352AE8-10C3-4D11-96BE-D8C3B91D1E5A}"/>
              </a:ext>
            </a:extLst>
          </p:cNvPr>
          <p:cNvCxnSpPr>
            <a:cxnSpLocks/>
          </p:cNvCxnSpPr>
          <p:nvPr/>
        </p:nvCxnSpPr>
        <p:spPr>
          <a:xfrm>
            <a:off x="1347110" y="4687512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DEE7881-A0F2-4B7F-AEC4-0125390E7B33}"/>
              </a:ext>
            </a:extLst>
          </p:cNvPr>
          <p:cNvSpPr txBox="1"/>
          <p:nvPr/>
        </p:nvSpPr>
        <p:spPr>
          <a:xfrm>
            <a:off x="2241889" y="4105618"/>
            <a:ext cx="512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71A2EDA-CD1D-46D7-A35D-1F8D02CF6B00}"/>
              </a:ext>
            </a:extLst>
          </p:cNvPr>
          <p:cNvSpPr txBox="1"/>
          <p:nvPr/>
        </p:nvSpPr>
        <p:spPr>
          <a:xfrm>
            <a:off x="2231035" y="4366503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E50338B-A648-4D0E-9983-8759F4CBF7DE}"/>
              </a:ext>
            </a:extLst>
          </p:cNvPr>
          <p:cNvCxnSpPr>
            <a:cxnSpLocks/>
          </p:cNvCxnSpPr>
          <p:nvPr/>
        </p:nvCxnSpPr>
        <p:spPr>
          <a:xfrm>
            <a:off x="2218872" y="4687512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B7193C7-BA40-40C4-AF6E-E3A51F050CD4}"/>
              </a:ext>
            </a:extLst>
          </p:cNvPr>
          <p:cNvSpPr txBox="1"/>
          <p:nvPr/>
        </p:nvSpPr>
        <p:spPr>
          <a:xfrm>
            <a:off x="2277291" y="4664999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3" name="文本框 50">
            <a:extLst>
              <a:ext uri="{FF2B5EF4-FFF2-40B4-BE49-F238E27FC236}">
                <a16:creationId xmlns:a16="http://schemas.microsoft.com/office/drawing/2014/main" id="{415FBFDE-A706-4742-A8A2-A384409A1C42}"/>
              </a:ext>
            </a:extLst>
          </p:cNvPr>
          <p:cNvSpPr txBox="1"/>
          <p:nvPr/>
        </p:nvSpPr>
        <p:spPr>
          <a:xfrm>
            <a:off x="942166" y="5528921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34" name="直接箭头连接符 2">
            <a:extLst>
              <a:ext uri="{FF2B5EF4-FFF2-40B4-BE49-F238E27FC236}">
                <a16:creationId xmlns:a16="http://schemas.microsoft.com/office/drawing/2014/main" id="{EA075BD9-4F06-424C-9128-3C894300AA86}"/>
              </a:ext>
            </a:extLst>
          </p:cNvPr>
          <p:cNvCxnSpPr>
            <a:cxnSpLocks/>
          </p:cNvCxnSpPr>
          <p:nvPr/>
        </p:nvCxnSpPr>
        <p:spPr>
          <a:xfrm>
            <a:off x="1355132" y="5713587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4DC6CF6-3E17-48D6-8B44-A20A6AC3BCFA}"/>
              </a:ext>
            </a:extLst>
          </p:cNvPr>
          <p:cNvSpPr txBox="1"/>
          <p:nvPr/>
        </p:nvSpPr>
        <p:spPr>
          <a:xfrm>
            <a:off x="2274280" y="5150445"/>
            <a:ext cx="480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1907D93-5D0A-498F-890A-A030C3A249B7}"/>
              </a:ext>
            </a:extLst>
          </p:cNvPr>
          <p:cNvSpPr txBox="1"/>
          <p:nvPr/>
        </p:nvSpPr>
        <p:spPr>
          <a:xfrm>
            <a:off x="2239057" y="5392578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549C3A07-5B9C-45AA-88AB-C7B1FF7FFC23}"/>
              </a:ext>
            </a:extLst>
          </p:cNvPr>
          <p:cNvCxnSpPr>
            <a:cxnSpLocks/>
          </p:cNvCxnSpPr>
          <p:nvPr/>
        </p:nvCxnSpPr>
        <p:spPr>
          <a:xfrm>
            <a:off x="2226894" y="5713587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6B2EE2E9-CBA5-4A73-8841-E4EC27825162}"/>
              </a:ext>
            </a:extLst>
          </p:cNvPr>
          <p:cNvSpPr txBox="1"/>
          <p:nvPr/>
        </p:nvSpPr>
        <p:spPr>
          <a:xfrm>
            <a:off x="2152755" y="5690046"/>
            <a:ext cx="628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604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00" grpId="0" animBg="1"/>
      <p:bldP spid="114" grpId="0" animBg="1"/>
      <p:bldP spid="121" grpId="0" animBg="1"/>
      <p:bldP spid="135" grpId="0" animBg="1"/>
      <p:bldP spid="43" grpId="0" animBg="1"/>
      <p:bldP spid="44" grpId="0" animBg="1"/>
      <p:bldP spid="51" grpId="0" animBg="1"/>
      <p:bldP spid="52" grpId="0"/>
      <p:bldP spid="88" grpId="0"/>
      <p:bldP spid="90" grpId="0"/>
      <p:bldP spid="97" grpId="0"/>
      <p:bldP spid="111" grpId="0"/>
      <p:bldP spid="113" grpId="0"/>
      <p:bldP spid="115" grpId="0"/>
      <p:bldP spid="116" grpId="0"/>
      <p:bldP spid="118" grpId="0"/>
      <p:bldP spid="119" grpId="0"/>
      <p:bldP spid="122" grpId="0"/>
      <p:bldP spid="123" grpId="0"/>
      <p:bldP spid="125" grpId="0"/>
      <p:bldP spid="133" grpId="0"/>
      <p:bldP spid="136" grpId="0"/>
      <p:bldP spid="137" grpId="0"/>
      <p:bldP spid="1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576196" y="949822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十进制转二进制的算法： 除二取余法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971F8C-78B8-A85C-E86F-B9C62055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EB2BEC-8969-4DEA-9EC4-D645035EDD4E}"/>
              </a:ext>
            </a:extLst>
          </p:cNvPr>
          <p:cNvGrpSpPr/>
          <p:nvPr/>
        </p:nvGrpSpPr>
        <p:grpSpPr>
          <a:xfrm>
            <a:off x="4765099" y="2201886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4064BB-1282-4FD7-A2A2-B154DBC89F7F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84E558D-8DAE-4148-9E94-DA08BD4E5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CA3C0-7DC6-471E-981C-EA21BED24980}"/>
              </a:ext>
            </a:extLst>
          </p:cNvPr>
          <p:cNvSpPr txBox="1"/>
          <p:nvPr/>
        </p:nvSpPr>
        <p:spPr>
          <a:xfrm>
            <a:off x="4867329" y="2142212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3CF012-B083-456D-A799-6AE208C27684}"/>
              </a:ext>
            </a:extLst>
          </p:cNvPr>
          <p:cNvSpPr txBox="1"/>
          <p:nvPr/>
        </p:nvSpPr>
        <p:spPr>
          <a:xfrm>
            <a:off x="4390351" y="218649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56C377-49C8-4769-87B5-75A316133790}"/>
              </a:ext>
            </a:extLst>
          </p:cNvPr>
          <p:cNvSpPr txBox="1"/>
          <p:nvPr/>
        </p:nvSpPr>
        <p:spPr>
          <a:xfrm>
            <a:off x="5029020" y="256749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C654-63BD-4BE1-A734-66CE0DAE43B6}"/>
              </a:ext>
            </a:extLst>
          </p:cNvPr>
          <p:cNvGrpSpPr/>
          <p:nvPr/>
        </p:nvGrpSpPr>
        <p:grpSpPr>
          <a:xfrm>
            <a:off x="4953178" y="2567456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975F21-A7D1-42D9-9458-9E2AE1D2C397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C4F0E95-9ADE-431F-AA04-37B6D06C734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DEF0BD8-03CD-4411-8F50-4D4459D5F2A6}"/>
              </a:ext>
            </a:extLst>
          </p:cNvPr>
          <p:cNvSpPr txBox="1"/>
          <p:nvPr/>
        </p:nvSpPr>
        <p:spPr>
          <a:xfrm>
            <a:off x="5449398" y="2169228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048348-E166-4058-A721-7D318084FF6B}"/>
              </a:ext>
            </a:extLst>
          </p:cNvPr>
          <p:cNvSpPr txBox="1"/>
          <p:nvPr/>
        </p:nvSpPr>
        <p:spPr>
          <a:xfrm>
            <a:off x="4620243" y="255582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B9F2A9-7EEC-4F08-BE57-4A3203B8D35A}"/>
              </a:ext>
            </a:extLst>
          </p:cNvPr>
          <p:cNvSpPr txBox="1"/>
          <p:nvPr/>
        </p:nvSpPr>
        <p:spPr>
          <a:xfrm>
            <a:off x="5079428" y="2961336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535369-5103-411F-A3AC-C58854B67239}"/>
              </a:ext>
            </a:extLst>
          </p:cNvPr>
          <p:cNvGrpSpPr/>
          <p:nvPr/>
        </p:nvGrpSpPr>
        <p:grpSpPr>
          <a:xfrm>
            <a:off x="5061302" y="2931145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B5D0EC-5BE2-4FDB-8044-EB1B908A4C10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3013B2-2B86-4E53-99BF-57E645ACD15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665B3F8-5D4B-41C9-829A-D3EF1FBBF789}"/>
              </a:ext>
            </a:extLst>
          </p:cNvPr>
          <p:cNvSpPr txBox="1"/>
          <p:nvPr/>
        </p:nvSpPr>
        <p:spPr>
          <a:xfrm>
            <a:off x="5556172" y="256214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9E5B19-7D21-4A65-B6A4-B16B1A117F44}"/>
              </a:ext>
            </a:extLst>
          </p:cNvPr>
          <p:cNvSpPr txBox="1"/>
          <p:nvPr/>
        </p:nvSpPr>
        <p:spPr>
          <a:xfrm>
            <a:off x="4691580" y="294827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F38578-1E97-4898-BF1F-A6AF6073073B}"/>
              </a:ext>
            </a:extLst>
          </p:cNvPr>
          <p:cNvSpPr txBox="1"/>
          <p:nvPr/>
        </p:nvSpPr>
        <p:spPr>
          <a:xfrm>
            <a:off x="5111766" y="335498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3B93D-A578-45E9-8734-2711C6A0FD0F}"/>
              </a:ext>
            </a:extLst>
          </p:cNvPr>
          <p:cNvSpPr txBox="1"/>
          <p:nvPr/>
        </p:nvSpPr>
        <p:spPr>
          <a:xfrm>
            <a:off x="5616477" y="294406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5F99624-7B1D-401B-A4B8-51E210DC60FD}"/>
              </a:ext>
            </a:extLst>
          </p:cNvPr>
          <p:cNvSpPr/>
          <p:nvPr/>
        </p:nvSpPr>
        <p:spPr>
          <a:xfrm>
            <a:off x="5202342" y="2078085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CCD5FA-0B71-4824-845C-FAD649459AAD}"/>
              </a:ext>
            </a:extLst>
          </p:cNvPr>
          <p:cNvSpPr/>
          <p:nvPr/>
        </p:nvSpPr>
        <p:spPr>
          <a:xfrm>
            <a:off x="5393487" y="2284863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CF169-E649-4A97-88FB-03933A6DE46D}"/>
              </a:ext>
            </a:extLst>
          </p:cNvPr>
          <p:cNvSpPr txBox="1"/>
          <p:nvPr/>
        </p:nvSpPr>
        <p:spPr>
          <a:xfrm>
            <a:off x="4487005" y="414285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67CD468-6A75-4D31-8030-D0C77258BA4A}"/>
              </a:ext>
            </a:extLst>
          </p:cNvPr>
          <p:cNvGrpSpPr/>
          <p:nvPr/>
        </p:nvGrpSpPr>
        <p:grpSpPr>
          <a:xfrm>
            <a:off x="1540674" y="2400904"/>
            <a:ext cx="648677" cy="338554"/>
            <a:chOff x="1781908" y="2164861"/>
            <a:chExt cx="648677" cy="359508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6B970390-86B0-4A83-AA58-E14D5D54CF4A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3E7D76F8-20FC-4A25-B58B-E21230C50BC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5CB6BF24-18CD-4BEC-9AF5-5B8751BA82F3}"/>
              </a:ext>
            </a:extLst>
          </p:cNvPr>
          <p:cNvSpPr txBox="1"/>
          <p:nvPr/>
        </p:nvSpPr>
        <p:spPr>
          <a:xfrm>
            <a:off x="1642904" y="234123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73F8A19-620F-4991-8186-DE73675D6A47}"/>
              </a:ext>
            </a:extLst>
          </p:cNvPr>
          <p:cNvSpPr txBox="1"/>
          <p:nvPr/>
        </p:nvSpPr>
        <p:spPr>
          <a:xfrm>
            <a:off x="1165926" y="238551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211156F-4FF5-4401-9579-6E2BB68DDD0F}"/>
              </a:ext>
            </a:extLst>
          </p:cNvPr>
          <p:cNvSpPr txBox="1"/>
          <p:nvPr/>
        </p:nvSpPr>
        <p:spPr>
          <a:xfrm>
            <a:off x="1668219" y="276835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8785C2A-D32B-41AE-BE64-38918723DA7C}"/>
              </a:ext>
            </a:extLst>
          </p:cNvPr>
          <p:cNvSpPr txBox="1"/>
          <p:nvPr/>
        </p:nvSpPr>
        <p:spPr>
          <a:xfrm>
            <a:off x="2186940" y="239902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E24AA18F-2AA7-42BC-AE35-78D14B92F07D}"/>
              </a:ext>
            </a:extLst>
          </p:cNvPr>
          <p:cNvSpPr/>
          <p:nvPr/>
        </p:nvSpPr>
        <p:spPr>
          <a:xfrm>
            <a:off x="1951617" y="25450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A80C8ADC-EC1A-4DDE-9D2F-518F9BC0F01C}"/>
              </a:ext>
            </a:extLst>
          </p:cNvPr>
          <p:cNvSpPr/>
          <p:nvPr/>
        </p:nvSpPr>
        <p:spPr>
          <a:xfrm>
            <a:off x="1931069" y="2605564"/>
            <a:ext cx="925834" cy="709301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4AACFC2-CE1D-4D2F-9D5E-250792285529}"/>
              </a:ext>
            </a:extLst>
          </p:cNvPr>
          <p:cNvSpPr txBox="1"/>
          <p:nvPr/>
        </p:nvSpPr>
        <p:spPr>
          <a:xfrm>
            <a:off x="1098719" y="414285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E6B7BEE-D50E-47E2-B656-094F7FDB45B2}"/>
              </a:ext>
            </a:extLst>
          </p:cNvPr>
          <p:cNvGrpSpPr/>
          <p:nvPr/>
        </p:nvGrpSpPr>
        <p:grpSpPr>
          <a:xfrm>
            <a:off x="1660923" y="2759265"/>
            <a:ext cx="648677" cy="338554"/>
            <a:chOff x="1781908" y="2164861"/>
            <a:chExt cx="648677" cy="359508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5ACEBD4-6A77-47F4-B3FE-250AC21E56F8}"/>
                </a:ext>
              </a:extLst>
            </p:cNvPr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8B30401-BD3A-4F82-BC73-BEAEB1AC8E6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68DB9643-BCF6-4A6F-AC15-F08661D9D79F}"/>
              </a:ext>
            </a:extLst>
          </p:cNvPr>
          <p:cNvSpPr txBox="1"/>
          <p:nvPr/>
        </p:nvSpPr>
        <p:spPr>
          <a:xfrm>
            <a:off x="1311248" y="2743876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7E61A6F-6015-455A-B20A-418ED564ACF3}"/>
              </a:ext>
            </a:extLst>
          </p:cNvPr>
          <p:cNvSpPr txBox="1"/>
          <p:nvPr/>
        </p:nvSpPr>
        <p:spPr>
          <a:xfrm flipH="1">
            <a:off x="1628627" y="3130205"/>
            <a:ext cx="29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BEF4D0C-F4BF-4311-B90B-F704975926DD}"/>
              </a:ext>
            </a:extLst>
          </p:cNvPr>
          <p:cNvSpPr txBox="1"/>
          <p:nvPr/>
        </p:nvSpPr>
        <p:spPr>
          <a:xfrm>
            <a:off x="2166253" y="2768355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6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56" grpId="0" animBg="1"/>
      <p:bldP spid="57" grpId="0"/>
      <p:bldP spid="99" grpId="0"/>
      <p:bldP spid="100" grpId="0"/>
      <p:bldP spid="101" grpId="0"/>
      <p:bldP spid="105" grpId="0"/>
      <p:bldP spid="116" grpId="0" animBg="1"/>
      <p:bldP spid="117" grpId="0"/>
      <p:bldP spid="83" grpId="0"/>
      <p:bldP spid="84" grpId="0"/>
      <p:bldP spid="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582786" y="982634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计算机中表示数据的最小单元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C7A057-BE4C-CB7E-00C4-012E6BDD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CA6BA461-8FF6-578D-CB39-C4E511F62B87}"/>
              </a:ext>
            </a:extLst>
          </p:cNvPr>
          <p:cNvSpPr txBox="1">
            <a:spLocks/>
          </p:cNvSpPr>
          <p:nvPr/>
        </p:nvSpPr>
        <p:spPr>
          <a:xfrm>
            <a:off x="582786" y="1605699"/>
            <a:ext cx="10770240" cy="5539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数据在计算机中的最小储存单元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B60004"/>
                </a:solidFill>
              </a:rPr>
              <a:t>字节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B60004"/>
                </a:solidFill>
              </a:rPr>
              <a:t>byte</a:t>
            </a:r>
            <a:r>
              <a:rPr lang="zh-CN" altLang="en-US" dirty="0"/>
              <a:t>，简称</a:t>
            </a:r>
            <a:r>
              <a:rPr lang="en-US" altLang="zh-CN" dirty="0">
                <a:solidFill>
                  <a:srgbClr val="B60004"/>
                </a:solidFill>
              </a:rPr>
              <a:t>B</a:t>
            </a:r>
            <a:r>
              <a:rPr lang="zh-CN" altLang="en-US" dirty="0"/>
              <a:t>）是，一个字节占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B60004"/>
                </a:solidFill>
              </a:rPr>
              <a:t>比特位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B60004"/>
                </a:solidFill>
              </a:rPr>
              <a:t>bit</a:t>
            </a:r>
            <a:r>
              <a:rPr lang="zh-CN" altLang="en-US" dirty="0"/>
              <a:t>，简称</a:t>
            </a:r>
            <a:r>
              <a:rPr lang="en-US" altLang="zh-CN" dirty="0">
                <a:solidFill>
                  <a:srgbClr val="B60004"/>
                </a:solidFill>
              </a:rPr>
              <a:t>b</a:t>
            </a:r>
            <a:r>
              <a:rPr lang="zh-CN" altLang="en-US" dirty="0"/>
              <a:t>），因此</a:t>
            </a:r>
            <a:r>
              <a:rPr lang="en-US" altLang="zh-CN" dirty="0">
                <a:solidFill>
                  <a:srgbClr val="B60004"/>
                </a:solidFill>
              </a:rPr>
              <a:t>1B=8b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31B40BD-FC20-E74A-E20C-A0015D3D2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38965"/>
              </p:ext>
            </p:extLst>
          </p:nvPr>
        </p:nvGraphicFramePr>
        <p:xfrm>
          <a:off x="622641" y="2679163"/>
          <a:ext cx="340152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90">
                  <a:extLst>
                    <a:ext uri="{9D8B030D-6E8A-4147-A177-3AD203B41FA5}">
                      <a16:colId xmlns:a16="http://schemas.microsoft.com/office/drawing/2014/main" val="2404435547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3906252528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243485422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440431584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576442061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726867455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3114225775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176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37210"/>
                  </a:ext>
                </a:extLst>
              </a:tr>
            </a:tbl>
          </a:graphicData>
        </a:graphic>
      </p:graphicFrame>
      <p:grpSp>
        <p:nvGrpSpPr>
          <p:cNvPr id="39" name="组合 38">
            <a:extLst>
              <a:ext uri="{FF2B5EF4-FFF2-40B4-BE49-F238E27FC236}">
                <a16:creationId xmlns:a16="http://schemas.microsoft.com/office/drawing/2014/main" id="{F2A039E3-F167-F17A-5DFC-11BF1E4363CC}"/>
              </a:ext>
            </a:extLst>
          </p:cNvPr>
          <p:cNvGrpSpPr/>
          <p:nvPr/>
        </p:nvGrpSpPr>
        <p:grpSpPr>
          <a:xfrm>
            <a:off x="623143" y="2159635"/>
            <a:ext cx="426285" cy="501820"/>
            <a:chOff x="3771901" y="2666006"/>
            <a:chExt cx="426285" cy="501820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B1504282-9A35-E09F-8614-587DC530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49B80B4-C725-6375-228E-81B8C5E04D1A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7E61F3-7D44-3701-C1BE-40436C7C1675}"/>
              </a:ext>
            </a:extLst>
          </p:cNvPr>
          <p:cNvGrpSpPr/>
          <p:nvPr/>
        </p:nvGrpSpPr>
        <p:grpSpPr>
          <a:xfrm>
            <a:off x="1048105" y="2159635"/>
            <a:ext cx="426285" cy="501820"/>
            <a:chOff x="3771901" y="2666006"/>
            <a:chExt cx="426285" cy="501820"/>
          </a:xfrm>
        </p:grpSpPr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2ABB9645-5515-082C-D220-8D5FF5228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E256A93-497A-317D-93CF-82283411162C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C5B1BBF-A9F3-74CC-9660-5D248DAC2E66}"/>
              </a:ext>
            </a:extLst>
          </p:cNvPr>
          <p:cNvGrpSpPr/>
          <p:nvPr/>
        </p:nvGrpSpPr>
        <p:grpSpPr>
          <a:xfrm>
            <a:off x="1473067" y="2159635"/>
            <a:ext cx="426285" cy="501820"/>
            <a:chOff x="3771901" y="2666006"/>
            <a:chExt cx="426285" cy="501820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14EB130D-818D-3F59-78AC-2A0CF09F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8CB473E-789C-D08D-FCF5-545F0F1A51A6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347817B-E734-BE5E-7BD1-5DA121FB0143}"/>
              </a:ext>
            </a:extLst>
          </p:cNvPr>
          <p:cNvGrpSpPr/>
          <p:nvPr/>
        </p:nvGrpSpPr>
        <p:grpSpPr>
          <a:xfrm>
            <a:off x="1898029" y="2159635"/>
            <a:ext cx="426285" cy="501820"/>
            <a:chOff x="3771901" y="2666006"/>
            <a:chExt cx="426285" cy="501820"/>
          </a:xfrm>
        </p:grpSpPr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727C82D2-1C10-5883-6363-2DBEDB0C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F4C2308-E5A3-D675-EFB9-4EC510EC0D95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FDD4C5D-295E-FCEF-5FDE-D5CAE4DDC3CE}"/>
              </a:ext>
            </a:extLst>
          </p:cNvPr>
          <p:cNvGrpSpPr/>
          <p:nvPr/>
        </p:nvGrpSpPr>
        <p:grpSpPr>
          <a:xfrm>
            <a:off x="2322991" y="2159635"/>
            <a:ext cx="426285" cy="501820"/>
            <a:chOff x="3771901" y="2666006"/>
            <a:chExt cx="426285" cy="501820"/>
          </a:xfrm>
        </p:grpSpPr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1433DB7D-5796-7CE9-81C2-1CC69068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1AC1E46-E955-E228-AE39-77F4FD7EB9EE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873CE09-CF2F-1197-E393-90216FE387F3}"/>
              </a:ext>
            </a:extLst>
          </p:cNvPr>
          <p:cNvGrpSpPr/>
          <p:nvPr/>
        </p:nvGrpSpPr>
        <p:grpSpPr>
          <a:xfrm>
            <a:off x="2747953" y="2159635"/>
            <a:ext cx="426285" cy="501820"/>
            <a:chOff x="3771901" y="2666006"/>
            <a:chExt cx="426285" cy="501820"/>
          </a:xfrm>
        </p:grpSpPr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2764638E-6C6F-9607-0927-41F0A9CB0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DEC8D81-4C2C-E14D-3300-A628578A674F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E512432-CC4B-0FB0-4637-ED109B46B509}"/>
              </a:ext>
            </a:extLst>
          </p:cNvPr>
          <p:cNvGrpSpPr/>
          <p:nvPr/>
        </p:nvGrpSpPr>
        <p:grpSpPr>
          <a:xfrm>
            <a:off x="3172915" y="2159635"/>
            <a:ext cx="426285" cy="501820"/>
            <a:chOff x="3771901" y="2666006"/>
            <a:chExt cx="426285" cy="501820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D3F561E2-5F55-3151-013E-C5B667DC9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B445A68-4FFA-CC81-87B5-DDBDE17949E6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EB1F357-187B-31E1-1B1B-04F9C253B8EA}"/>
              </a:ext>
            </a:extLst>
          </p:cNvPr>
          <p:cNvGrpSpPr/>
          <p:nvPr/>
        </p:nvGrpSpPr>
        <p:grpSpPr>
          <a:xfrm>
            <a:off x="3597876" y="2159635"/>
            <a:ext cx="426285" cy="501820"/>
            <a:chOff x="3771901" y="2666006"/>
            <a:chExt cx="426285" cy="501820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CA336EE-BBB0-F013-2833-12D7A1990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8769"/>
            <a:stretch>
              <a:fillRect/>
            </a:stretch>
          </p:blipFill>
          <p:spPr>
            <a:xfrm>
              <a:off x="3771901" y="2979319"/>
              <a:ext cx="426285" cy="188507"/>
            </a:xfrm>
            <a:custGeom>
              <a:avLst/>
              <a:gdLst>
                <a:gd name="connsiteX0" fmla="*/ 0 w 426285"/>
                <a:gd name="connsiteY0" fmla="*/ 0 h 188507"/>
                <a:gd name="connsiteX1" fmla="*/ 426285 w 426285"/>
                <a:gd name="connsiteY1" fmla="*/ 0 h 188507"/>
                <a:gd name="connsiteX2" fmla="*/ 426285 w 426285"/>
                <a:gd name="connsiteY2" fmla="*/ 188507 h 188507"/>
                <a:gd name="connsiteX3" fmla="*/ 0 w 426285"/>
                <a:gd name="connsiteY3" fmla="*/ 188507 h 18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285" h="188507">
                  <a:moveTo>
                    <a:pt x="0" y="0"/>
                  </a:moveTo>
                  <a:lnTo>
                    <a:pt x="426285" y="0"/>
                  </a:lnTo>
                  <a:lnTo>
                    <a:pt x="426285" y="188507"/>
                  </a:lnTo>
                  <a:lnTo>
                    <a:pt x="0" y="188507"/>
                  </a:lnTo>
                  <a:close/>
                </a:path>
              </a:pathLst>
            </a:cu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2773033-45B5-87DB-80AC-A9FBD4EB3C30}"/>
                </a:ext>
              </a:extLst>
            </p:cNvPr>
            <p:cNvSpPr txBox="1"/>
            <p:nvPr/>
          </p:nvSpPr>
          <p:spPr>
            <a:xfrm>
              <a:off x="3771901" y="266600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1b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7C0B29E-1999-9613-BC5E-F1A83A2F8402}"/>
              </a:ext>
            </a:extLst>
          </p:cNvPr>
          <p:cNvGrpSpPr/>
          <p:nvPr/>
        </p:nvGrpSpPr>
        <p:grpSpPr>
          <a:xfrm>
            <a:off x="623143" y="3072253"/>
            <a:ext cx="3375805" cy="536438"/>
            <a:chOff x="3771901" y="3684158"/>
            <a:chExt cx="3375805" cy="536438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62817D4A-95A0-A855-7091-0B11A4AEE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7815" r="42255"/>
            <a:stretch>
              <a:fillRect/>
            </a:stretch>
          </p:blipFill>
          <p:spPr>
            <a:xfrm rot="16200000">
              <a:off x="5344610" y="2111449"/>
              <a:ext cx="230387" cy="3375805"/>
            </a:xfrm>
            <a:custGeom>
              <a:avLst/>
              <a:gdLst>
                <a:gd name="connsiteX0" fmla="*/ 230387 w 230387"/>
                <a:gd name="connsiteY0" fmla="*/ 0 h 3826710"/>
                <a:gd name="connsiteX1" fmla="*/ 230386 w 230387"/>
                <a:gd name="connsiteY1" fmla="*/ 3826710 h 3826710"/>
                <a:gd name="connsiteX2" fmla="*/ 0 w 230387"/>
                <a:gd name="connsiteY2" fmla="*/ 3826710 h 3826710"/>
                <a:gd name="connsiteX3" fmla="*/ 0 w 230387"/>
                <a:gd name="connsiteY3" fmla="*/ 0 h 382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87" h="3826710">
                  <a:moveTo>
                    <a:pt x="230387" y="0"/>
                  </a:moveTo>
                  <a:lnTo>
                    <a:pt x="230386" y="3826710"/>
                  </a:lnTo>
                  <a:lnTo>
                    <a:pt x="0" y="382671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CDA8C61-C772-364C-44F9-92D1AD4F635B}"/>
                </a:ext>
              </a:extLst>
            </p:cNvPr>
            <p:cNvSpPr txBox="1"/>
            <p:nvPr/>
          </p:nvSpPr>
          <p:spPr>
            <a:xfrm>
              <a:off x="5233706" y="3912819"/>
              <a:ext cx="401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1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B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</p:grp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83BF47A2-B2A0-1C89-51B7-88BBACC8A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35599"/>
              </p:ext>
            </p:extLst>
          </p:nvPr>
        </p:nvGraphicFramePr>
        <p:xfrm>
          <a:off x="4805604" y="2679965"/>
          <a:ext cx="127557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90">
                  <a:extLst>
                    <a:ext uri="{9D8B030D-6E8A-4147-A177-3AD203B41FA5}">
                      <a16:colId xmlns:a16="http://schemas.microsoft.com/office/drawing/2014/main" val="1726867455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3114225775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176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637210"/>
                  </a:ext>
                </a:extLst>
              </a:tr>
            </a:tbl>
          </a:graphicData>
        </a:graphic>
      </p:graphicFrame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358E658C-50AB-7ED9-678A-B3A655CCA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6291"/>
              </p:ext>
            </p:extLst>
          </p:nvPr>
        </p:nvGraphicFramePr>
        <p:xfrm>
          <a:off x="7942259" y="2681523"/>
          <a:ext cx="340152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90">
                  <a:extLst>
                    <a:ext uri="{9D8B030D-6E8A-4147-A177-3AD203B41FA5}">
                      <a16:colId xmlns:a16="http://schemas.microsoft.com/office/drawing/2014/main" val="2404435547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3906252528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243485422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440431584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576442061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726867455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3114225775"/>
                    </a:ext>
                  </a:extLst>
                </a:gridCol>
                <a:gridCol w="425190">
                  <a:extLst>
                    <a:ext uri="{9D8B030D-6E8A-4147-A177-3AD203B41FA5}">
                      <a16:colId xmlns:a16="http://schemas.microsoft.com/office/drawing/2014/main" val="1176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637210"/>
                  </a:ext>
                </a:extLst>
              </a:tr>
            </a:tbl>
          </a:graphicData>
        </a:graphic>
      </p:graphicFrame>
      <p:sp>
        <p:nvSpPr>
          <p:cNvPr id="123" name="文本框 122">
            <a:extLst>
              <a:ext uri="{FF2B5EF4-FFF2-40B4-BE49-F238E27FC236}">
                <a16:creationId xmlns:a16="http://schemas.microsoft.com/office/drawing/2014/main" id="{94BE74DA-8E1F-85F3-C00F-AE76E1039503}"/>
              </a:ext>
            </a:extLst>
          </p:cNvPr>
          <p:cNvSpPr txBox="1"/>
          <p:nvPr/>
        </p:nvSpPr>
        <p:spPr>
          <a:xfrm>
            <a:off x="7993160" y="2675293"/>
            <a:ext cx="3353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3.0 75 SemiBold"/>
                <a:ea typeface="阿里巴巴普惠体 3.0 55 Regular"/>
                <a:cs typeface="+mn-cs"/>
              </a:rPr>
              <a:t>0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DC8A3D8-79B9-B95A-B301-70C88B6901FA}"/>
              </a:ext>
            </a:extLst>
          </p:cNvPr>
          <p:cNvSpPr txBox="1"/>
          <p:nvPr/>
        </p:nvSpPr>
        <p:spPr>
          <a:xfrm>
            <a:off x="8424834" y="2675293"/>
            <a:ext cx="3353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3.0 75 SemiBold"/>
                <a:ea typeface="阿里巴巴普惠体 3.0 55 Regular"/>
                <a:cs typeface="+mn-cs"/>
              </a:rPr>
              <a:t>0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3829E9B-62F1-26A8-E724-9967E04124E5}"/>
              </a:ext>
            </a:extLst>
          </p:cNvPr>
          <p:cNvSpPr txBox="1"/>
          <p:nvPr/>
        </p:nvSpPr>
        <p:spPr>
          <a:xfrm>
            <a:off x="8856508" y="2675293"/>
            <a:ext cx="3353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3.0 75 SemiBold"/>
                <a:ea typeface="阿里巴巴普惠体 3.0 55 Regular"/>
                <a:cs typeface="+mn-cs"/>
              </a:rPr>
              <a:t>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F8FC93-AFFB-4CE8-B135-29B5DC05E97C}"/>
              </a:ext>
            </a:extLst>
          </p:cNvPr>
          <p:cNvSpPr txBox="1"/>
          <p:nvPr/>
        </p:nvSpPr>
        <p:spPr>
          <a:xfrm>
            <a:off x="5279372" y="3072160"/>
            <a:ext cx="1408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F85BA1-2365-480B-DCE5-C671C804BA09}"/>
              </a:ext>
            </a:extLst>
          </p:cNvPr>
          <p:cNvSpPr txBox="1"/>
          <p:nvPr/>
        </p:nvSpPr>
        <p:spPr>
          <a:xfrm>
            <a:off x="9199028" y="3030109"/>
            <a:ext cx="1408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BEEFD6-BDAD-D314-84CD-9BEF3485FDC5}"/>
              </a:ext>
            </a:extLst>
          </p:cNvPr>
          <p:cNvSpPr txBox="1"/>
          <p:nvPr/>
        </p:nvSpPr>
        <p:spPr>
          <a:xfrm>
            <a:off x="656181" y="4037395"/>
            <a:ext cx="1666810" cy="248420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1B = 8b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750EB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6EBC99-8DB9-AFDF-154A-C6F3EE66CA69}"/>
              </a:ext>
            </a:extLst>
          </p:cNvPr>
          <p:cNvSpPr txBox="1"/>
          <p:nvPr/>
        </p:nvSpPr>
        <p:spPr>
          <a:xfrm>
            <a:off x="576196" y="3396210"/>
            <a:ext cx="1003101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的基础上，计算机发展出了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这些数据单位。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2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3" grpId="0"/>
      <p:bldP spid="124" grpId="0"/>
      <p:bldP spid="125" grpId="0"/>
      <p:bldP spid="4" grpId="0"/>
      <p:bldP spid="6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D72304-4561-49CE-908D-2360CA32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1216360"/>
            <a:ext cx="3388710" cy="517190"/>
          </a:xfrm>
        </p:spPr>
        <p:txBody>
          <a:bodyPr/>
          <a:lstStyle/>
          <a:p>
            <a:r>
              <a:rPr lang="zh-CN" altLang="en-US" dirty="0"/>
              <a:t>其他数据形式是如何存储的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AA9D37-7888-4834-9344-BC7B6E77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733550"/>
            <a:ext cx="82581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59D6EB-3537-49C1-A600-72A835B247DC}"/>
              </a:ext>
            </a:extLst>
          </p:cNvPr>
          <p:cNvSpPr txBox="1"/>
          <p:nvPr/>
        </p:nvSpPr>
        <p:spPr>
          <a:xfrm>
            <a:off x="576196" y="943728"/>
            <a:ext cx="1123573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编码表：即美国信息交换标准编码，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规定了现代英语、数字字符、和其他西欧字符对应的数字编号。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5B75EB-916B-4071-AA1B-DBDD1CAB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6" y="3036173"/>
            <a:ext cx="2869225" cy="16174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36E62C6-2CD5-4040-9ACC-2B1626E42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363" y="4809162"/>
            <a:ext cx="215110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'a'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CBD62E-7E5D-465E-B14D-F55B3320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88" y="1808731"/>
            <a:ext cx="6928218" cy="43594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EEC8C1A-1CDC-9082-AA06-6B6AAC57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字符数据在计算机如何存储</a:t>
            </a:r>
          </a:p>
        </p:txBody>
      </p:sp>
    </p:spTree>
    <p:extLst>
      <p:ext uri="{BB962C8B-B14F-4D97-AF65-F5344CB8AC3E}">
        <p14:creationId xmlns:p14="http://schemas.microsoft.com/office/powerpoint/2010/main" val="8691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EB6C6-D07A-49D3-8C69-3444743D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图片数据是如何存储的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0159A-DC43-4597-9AA7-DE2957C7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89" y="2999783"/>
            <a:ext cx="2962276" cy="3278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C90D83-FF02-4C08-B068-286D4E9E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0" y="964623"/>
            <a:ext cx="5179646" cy="3615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15636BA-C7F9-42B6-928A-2871AE34D596}"/>
              </a:ext>
            </a:extLst>
          </p:cNvPr>
          <p:cNvCxnSpPr>
            <a:cxnSpLocks/>
          </p:cNvCxnSpPr>
          <p:nvPr/>
        </p:nvCxnSpPr>
        <p:spPr>
          <a:xfrm flipV="1">
            <a:off x="3792071" y="3761629"/>
            <a:ext cx="2303929" cy="738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3DAB298-644E-4A65-9067-10B8F6D4238D}"/>
              </a:ext>
            </a:extLst>
          </p:cNvPr>
          <p:cNvSpPr txBox="1"/>
          <p:nvPr/>
        </p:nvSpPr>
        <p:spPr>
          <a:xfrm>
            <a:off x="576196" y="933882"/>
            <a:ext cx="6129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图片就是无数个像素点组成的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每个像素点的数据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~ 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</a:t>
            </a:r>
            <a:endParaRPr lang="en-US" altLang="zh-CN" sz="28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27DEF-E1AC-41FB-81C3-40423CD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声音数据是如何存储的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E9F96-9A3A-4A46-A1DE-FF20B38F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6" y="1485604"/>
            <a:ext cx="6350000" cy="2844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12AE1-130F-4FB2-AE82-F7149192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24" y="1485604"/>
            <a:ext cx="3379485" cy="2844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020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zh-CN" altLang="en-US" dirty="0"/>
              <a:t>数据在计算机底层都是怎么存储的？</a:t>
            </a:r>
            <a:endParaRPr lang="en-US" altLang="zh-CN" dirty="0"/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都是采用二进制：使用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，按照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的规则表示数据来存储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 indent="0">
              <a:lnSpc>
                <a:spcPct val="250000"/>
              </a:lnSpc>
              <a:buNone/>
            </a:pPr>
            <a:r>
              <a:rPr lang="zh-CN" altLang="en-US" sz="1600" dirty="0"/>
              <a:t>如何快速的算出一个数据的二进制形式？</a:t>
            </a:r>
            <a:endParaRPr lang="en-US" altLang="zh-CN" sz="1600" dirty="0"/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除二取余法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 indent="0">
              <a:lnSpc>
                <a:spcPct val="250000"/>
              </a:lnSpc>
              <a:buNone/>
            </a:pPr>
            <a:r>
              <a:rPr lang="zh-CN" altLang="en-US" sz="1600" dirty="0"/>
              <a:t>计算机底层表示数据的最小单元是什么？</a:t>
            </a:r>
            <a:endParaRPr lang="en-US" altLang="zh-CN" sz="1600" dirty="0"/>
          </a:p>
          <a:p>
            <a:pPr marL="895335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字节，一个字节等于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1B=8b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B3BB5-D4BC-4A2D-97AB-78CC5A128B00}"/>
              </a:ext>
            </a:extLst>
          </p:cNvPr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9A51D-AA85-4B6E-BF58-B57E15A36ABA}"/>
              </a:ext>
            </a:extLst>
          </p:cNvPr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FCD5D8-B46A-4C69-A3E8-31FD901F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01" y="3436797"/>
            <a:ext cx="1290638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字符数据在计算机中是怎么存的？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字符存的是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码表中对应的数字的二进制形式。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65 </a:t>
            </a: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97</a:t>
            </a: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’0’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48</a:t>
            </a:r>
          </a:p>
          <a:p>
            <a:pPr marL="0" lvl="1" indent="0">
              <a:lnSpc>
                <a:spcPct val="200000"/>
              </a:lnSpc>
              <a:buNone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图片和音视频等文件的数据是怎么存储的啊？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也是采用二进制进行存储的。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B3BB5-D4BC-4A2D-97AB-78CC5A128B00}"/>
              </a:ext>
            </a:extLst>
          </p:cNvPr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9A51D-AA85-4B6E-BF58-B57E15A36ABA}"/>
              </a:ext>
            </a:extLst>
          </p:cNvPr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C53D09-FDBE-614E-A3F5-6F1D576EFFEB}"/>
              </a:ext>
            </a:extLst>
          </p:cNvPr>
          <p:cNvGrpSpPr/>
          <p:nvPr/>
        </p:nvGrpSpPr>
        <p:grpSpPr>
          <a:xfrm>
            <a:off x="2977827" y="1862234"/>
            <a:ext cx="4595780" cy="4040965"/>
            <a:chOff x="3761598" y="1309574"/>
            <a:chExt cx="4595780" cy="4040965"/>
          </a:xfrm>
        </p:grpSpPr>
        <p:grpSp>
          <p:nvGrpSpPr>
            <p:cNvPr id="13" name="组合 12"/>
            <p:cNvGrpSpPr/>
            <p:nvPr/>
          </p:nvGrpSpPr>
          <p:grpSpPr>
            <a:xfrm>
              <a:off x="4329114" y="1889791"/>
              <a:ext cx="3460748" cy="3460748"/>
              <a:chOff x="4179570" y="1588770"/>
              <a:chExt cx="2735580" cy="273558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215900" dist="889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368227" y="1777427"/>
                <a:ext cx="2358266" cy="235826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476098" y="1309574"/>
              <a:ext cx="1166781" cy="1166781"/>
              <a:chOff x="4881965" y="2278250"/>
              <a:chExt cx="2169764" cy="216976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279713" y="2675998"/>
                <a:ext cx="1374270" cy="1374270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190597" y="3024074"/>
              <a:ext cx="1166781" cy="1166781"/>
              <a:chOff x="4881965" y="2278250"/>
              <a:chExt cx="2169764" cy="2169764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279713" y="2675998"/>
                <a:ext cx="1374270" cy="1374270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761598" y="3024074"/>
              <a:ext cx="1166781" cy="1166781"/>
              <a:chOff x="4881965" y="2278250"/>
              <a:chExt cx="2169764" cy="2169764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4881965" y="2278250"/>
                <a:ext cx="2169764" cy="216976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0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1016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129454" y="2525739"/>
                <a:ext cx="1674786" cy="167478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7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279713" y="2675998"/>
                <a:ext cx="1374270" cy="1374270"/>
              </a:xfrm>
              <a:prstGeom prst="ellipse">
                <a:avLst/>
              </a:prstGeom>
              <a:solidFill>
                <a:srgbClr val="203F6E"/>
              </a:solidFill>
              <a:ln w="19050">
                <a:gradFill flip="none" rotWithShape="1">
                  <a:gsLst>
                    <a:gs pos="0">
                      <a:schemeClr val="bg1">
                        <a:lumMod val="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3" name="文本框 17">
              <a:extLst>
                <a:ext uri="{FF2B5EF4-FFF2-40B4-BE49-F238E27FC236}">
                  <a16:creationId xmlns:a16="http://schemas.microsoft.com/office/drawing/2014/main" id="{3FF48EF7-5C87-6047-8053-EF69D3681332}"/>
                </a:ext>
              </a:extLst>
            </p:cNvPr>
            <p:cNvSpPr txBox="1"/>
            <p:nvPr/>
          </p:nvSpPr>
          <p:spPr>
            <a:xfrm>
              <a:off x="5517472" y="1674061"/>
              <a:ext cx="1084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zh-CN" altLang="en-US" sz="24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文本框 17">
              <a:extLst>
                <a:ext uri="{FF2B5EF4-FFF2-40B4-BE49-F238E27FC236}">
                  <a16:creationId xmlns:a16="http://schemas.microsoft.com/office/drawing/2014/main" id="{EE92878F-82D5-CA4E-89CD-6762004159DD}"/>
                </a:ext>
              </a:extLst>
            </p:cNvPr>
            <p:cNvSpPr txBox="1"/>
            <p:nvPr/>
          </p:nvSpPr>
          <p:spPr>
            <a:xfrm>
              <a:off x="3822437" y="3397663"/>
              <a:ext cx="1084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zh-CN" altLang="en-US" sz="24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" name="文本框 17">
              <a:extLst>
                <a:ext uri="{FF2B5EF4-FFF2-40B4-BE49-F238E27FC236}">
                  <a16:creationId xmlns:a16="http://schemas.microsoft.com/office/drawing/2014/main" id="{5834B0B7-458D-C14C-B03D-AAFB5A526676}"/>
                </a:ext>
              </a:extLst>
            </p:cNvPr>
            <p:cNvSpPr txBox="1"/>
            <p:nvPr/>
          </p:nvSpPr>
          <p:spPr>
            <a:xfrm>
              <a:off x="7247846" y="3376631"/>
              <a:ext cx="1084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zh-CN" altLang="en-US" sz="24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7F3228-4313-534B-8708-3DBF5D7F8896}"/>
              </a:ext>
            </a:extLst>
          </p:cNvPr>
          <p:cNvGrpSpPr/>
          <p:nvPr/>
        </p:nvGrpSpPr>
        <p:grpSpPr>
          <a:xfrm>
            <a:off x="1513240" y="1300250"/>
            <a:ext cx="9151886" cy="3223591"/>
            <a:chOff x="2297011" y="747590"/>
            <a:chExt cx="9151886" cy="3223591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1251956-848B-B049-A8C5-13A707D0093B}"/>
                </a:ext>
              </a:extLst>
            </p:cNvPr>
            <p:cNvSpPr txBox="1"/>
            <p:nvPr/>
          </p:nvSpPr>
          <p:spPr>
            <a:xfrm>
              <a:off x="4795293" y="747590"/>
              <a:ext cx="4197205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二进制转十进制</a:t>
              </a:r>
              <a:endParaRPr lang="en-US" altLang="zh-CN" sz="24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B6A31CF-FC87-1947-ADB3-D01FCCC48729}"/>
                </a:ext>
              </a:extLst>
            </p:cNvPr>
            <p:cNvSpPr txBox="1"/>
            <p:nvPr/>
          </p:nvSpPr>
          <p:spPr>
            <a:xfrm>
              <a:off x="8528558" y="3397663"/>
              <a:ext cx="292033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十六进制</a:t>
              </a:r>
              <a:endParaRPr lang="en-US" altLang="zh-CN" sz="24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9C65F4A6-6779-6A4B-8737-6AE849C8D9B5}"/>
                </a:ext>
              </a:extLst>
            </p:cNvPr>
            <p:cNvSpPr txBox="1"/>
            <p:nvPr/>
          </p:nvSpPr>
          <p:spPr>
            <a:xfrm>
              <a:off x="2297011" y="3509516"/>
              <a:ext cx="1516873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八进制</a:t>
              </a:r>
              <a:endParaRPr lang="en-US" altLang="zh-CN" sz="2400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E075262-9174-D93D-B2A3-8E46CBE4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多学几招</a:t>
            </a:r>
          </a:p>
        </p:txBody>
      </p:sp>
    </p:spTree>
    <p:extLst>
      <p:ext uri="{BB962C8B-B14F-4D97-AF65-F5344CB8AC3E}">
        <p14:creationId xmlns:p14="http://schemas.microsoft.com/office/powerpoint/2010/main" val="408831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0154" y="1975773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9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6BD51-1710-DE29-2DFE-F1C05265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二进制转十进制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4474F6-034A-42F4-A86B-922D9DE29F61}"/>
              </a:ext>
            </a:extLst>
          </p:cNvPr>
          <p:cNvSpPr txBox="1"/>
          <p:nvPr/>
        </p:nvSpPr>
        <p:spPr>
          <a:xfrm>
            <a:off x="576196" y="1763672"/>
            <a:ext cx="4459654" cy="166532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>
            <a:extLst>
              <a:ext uri="{FF2B5EF4-FFF2-40B4-BE49-F238E27FC236}">
                <a16:creationId xmlns:a16="http://schemas.microsoft.com/office/drawing/2014/main" id="{C6E88EE1-1378-4A51-A8AF-BEC51D389903}"/>
              </a:ext>
            </a:extLst>
          </p:cNvPr>
          <p:cNvSpPr txBox="1">
            <a:spLocks/>
          </p:cNvSpPr>
          <p:nvPr/>
        </p:nvSpPr>
        <p:spPr>
          <a:xfrm>
            <a:off x="469417" y="973421"/>
            <a:ext cx="2841842" cy="3385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7D4D9-6A66-4A14-B66E-9F9F32BB4EBD}"/>
              </a:ext>
            </a:extLst>
          </p:cNvPr>
          <p:cNvSpPr txBox="1"/>
          <p:nvPr/>
        </p:nvSpPr>
        <p:spPr>
          <a:xfrm>
            <a:off x="760614" y="2609185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A855668-0738-46D0-8855-5CFD184A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57" y="1805294"/>
            <a:ext cx="217265" cy="2813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ADA0685-73C1-4518-B345-30D64B29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19" y="1814739"/>
            <a:ext cx="220051" cy="27854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5DACDD-7647-4911-8ED4-33AED01B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846" y="1814632"/>
            <a:ext cx="214480" cy="27297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E870BF1-D5BF-4350-BA78-52DDF732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314" y="1823046"/>
            <a:ext cx="217265" cy="27576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90AB460-02C1-4D7F-94A8-B808938AC5F0}"/>
              </a:ext>
            </a:extLst>
          </p:cNvPr>
          <p:cNvSpPr txBox="1"/>
          <p:nvPr/>
        </p:nvSpPr>
        <p:spPr>
          <a:xfrm>
            <a:off x="784719" y="2396947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A7C59DD-A573-47CF-8149-8B736D330987}"/>
              </a:ext>
            </a:extLst>
          </p:cNvPr>
          <p:cNvCxnSpPr/>
          <p:nvPr/>
        </p:nvCxnSpPr>
        <p:spPr>
          <a:xfrm>
            <a:off x="844640" y="2934346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0D2CF11-F1E0-4E70-B977-7987ECEAAAF3}"/>
              </a:ext>
            </a:extLst>
          </p:cNvPr>
          <p:cNvSpPr txBox="1"/>
          <p:nvPr/>
        </p:nvSpPr>
        <p:spPr>
          <a:xfrm>
            <a:off x="3901012" y="210687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290950-201E-4F6C-BE1E-C6A7597166AA}"/>
              </a:ext>
            </a:extLst>
          </p:cNvPr>
          <p:cNvSpPr txBox="1"/>
          <p:nvPr/>
        </p:nvSpPr>
        <p:spPr>
          <a:xfrm>
            <a:off x="2902937" y="212927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5E7B4A-2B05-4650-B92A-9E11DC617D3A}"/>
              </a:ext>
            </a:extLst>
          </p:cNvPr>
          <p:cNvSpPr txBox="1"/>
          <p:nvPr/>
        </p:nvSpPr>
        <p:spPr>
          <a:xfrm>
            <a:off x="1779169" y="210345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EF740FF-080D-4994-8C15-D96614CEFE9C}"/>
              </a:ext>
            </a:extLst>
          </p:cNvPr>
          <p:cNvSpPr txBox="1"/>
          <p:nvPr/>
        </p:nvSpPr>
        <p:spPr>
          <a:xfrm>
            <a:off x="760614" y="212824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949348B-85C9-49FF-9A5D-774FCA51D38A}"/>
              </a:ext>
            </a:extLst>
          </p:cNvPr>
          <p:cNvSpPr txBox="1"/>
          <p:nvPr/>
        </p:nvSpPr>
        <p:spPr>
          <a:xfrm>
            <a:off x="768649" y="303225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F392E85-320C-4DF0-8808-04AFA62B3BE8}"/>
              </a:ext>
            </a:extLst>
          </p:cNvPr>
          <p:cNvSpPr txBox="1"/>
          <p:nvPr/>
        </p:nvSpPr>
        <p:spPr>
          <a:xfrm>
            <a:off x="1774771" y="301229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AEC2E46-78A0-4390-9571-69354D1214CC}"/>
              </a:ext>
            </a:extLst>
          </p:cNvPr>
          <p:cNvSpPr txBox="1"/>
          <p:nvPr/>
        </p:nvSpPr>
        <p:spPr>
          <a:xfrm>
            <a:off x="2925948" y="3012615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A3826B-3F9C-45BE-84C2-632779AFFBAD}"/>
              </a:ext>
            </a:extLst>
          </p:cNvPr>
          <p:cNvSpPr txBox="1"/>
          <p:nvPr/>
        </p:nvSpPr>
        <p:spPr>
          <a:xfrm>
            <a:off x="3914865" y="300143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98FDCF0-288E-44BC-85D1-0D925E27A514}"/>
              </a:ext>
            </a:extLst>
          </p:cNvPr>
          <p:cNvSpPr txBox="1"/>
          <p:nvPr/>
        </p:nvSpPr>
        <p:spPr>
          <a:xfrm>
            <a:off x="1286806" y="3012291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CCC67E-6C97-4AFF-BD36-640D449D5B70}"/>
              </a:ext>
            </a:extLst>
          </p:cNvPr>
          <p:cNvSpPr txBox="1"/>
          <p:nvPr/>
        </p:nvSpPr>
        <p:spPr>
          <a:xfrm>
            <a:off x="2362776" y="300215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D7410C6-C39B-47C0-88BD-F18E58E39219}"/>
              </a:ext>
            </a:extLst>
          </p:cNvPr>
          <p:cNvSpPr txBox="1"/>
          <p:nvPr/>
        </p:nvSpPr>
        <p:spPr>
          <a:xfrm>
            <a:off x="3436935" y="2992738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C7469A-AB36-4775-A2F6-7887D631CF33}"/>
              </a:ext>
            </a:extLst>
          </p:cNvPr>
          <p:cNvSpPr txBox="1"/>
          <p:nvPr/>
        </p:nvSpPr>
        <p:spPr>
          <a:xfrm>
            <a:off x="4215795" y="2993357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B9AA780-C8B4-4259-97F5-70E9167FF681}"/>
              </a:ext>
            </a:extLst>
          </p:cNvPr>
          <p:cNvSpPr txBox="1"/>
          <p:nvPr/>
        </p:nvSpPr>
        <p:spPr>
          <a:xfrm>
            <a:off x="576196" y="3793574"/>
            <a:ext cx="4459654" cy="166532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F3FDF43-98E1-47C3-AD2A-F65B6A668BD6}"/>
              </a:ext>
            </a:extLst>
          </p:cNvPr>
          <p:cNvSpPr txBox="1"/>
          <p:nvPr/>
        </p:nvSpPr>
        <p:spPr>
          <a:xfrm>
            <a:off x="697697" y="4639086"/>
            <a:ext cx="361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1        9         9         8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673162F-BC7F-4177-B9A1-8E90159F9C45}"/>
              </a:ext>
            </a:extLst>
          </p:cNvPr>
          <p:cNvSpPr txBox="1"/>
          <p:nvPr/>
        </p:nvSpPr>
        <p:spPr>
          <a:xfrm>
            <a:off x="739008" y="4418833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x          x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1A407C5A-9C99-4B41-BE38-030B40F264C4}"/>
              </a:ext>
            </a:extLst>
          </p:cNvPr>
          <p:cNvCxnSpPr/>
          <p:nvPr/>
        </p:nvCxnSpPr>
        <p:spPr>
          <a:xfrm>
            <a:off x="844640" y="4964248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D12BACB-3849-47B4-AB5C-76A6611003A5}"/>
              </a:ext>
            </a:extLst>
          </p:cNvPr>
          <p:cNvSpPr txBox="1"/>
          <p:nvPr/>
        </p:nvSpPr>
        <p:spPr>
          <a:xfrm>
            <a:off x="3901012" y="4136781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sz="16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10EF1B5-4001-4695-9493-819F9D02FDB6}"/>
              </a:ext>
            </a:extLst>
          </p:cNvPr>
          <p:cNvSpPr txBox="1"/>
          <p:nvPr/>
        </p:nvSpPr>
        <p:spPr>
          <a:xfrm>
            <a:off x="2821179" y="412887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endParaRPr lang="zh-CN" altLang="en-US" sz="16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BD6BF85-3E99-421C-AC5D-7493EA4586DB}"/>
              </a:ext>
            </a:extLst>
          </p:cNvPr>
          <p:cNvSpPr txBox="1"/>
          <p:nvPr/>
        </p:nvSpPr>
        <p:spPr>
          <a:xfrm>
            <a:off x="1686150" y="4133047"/>
            <a:ext cx="700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09A1D46-A7AB-4252-9CCC-64715498B6E8}"/>
              </a:ext>
            </a:extLst>
          </p:cNvPr>
          <p:cNvSpPr txBox="1"/>
          <p:nvPr/>
        </p:nvSpPr>
        <p:spPr>
          <a:xfrm>
            <a:off x="678950" y="4156784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F36C264-E465-4B0C-B65A-0E6FB3F7C07A}"/>
              </a:ext>
            </a:extLst>
          </p:cNvPr>
          <p:cNvSpPr txBox="1"/>
          <p:nvPr/>
        </p:nvSpPr>
        <p:spPr>
          <a:xfrm>
            <a:off x="684817" y="5037986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E568BBF-FA2D-4390-AA94-86BDAB1A0CD8}"/>
              </a:ext>
            </a:extLst>
          </p:cNvPr>
          <p:cNvSpPr txBox="1"/>
          <p:nvPr/>
        </p:nvSpPr>
        <p:spPr>
          <a:xfrm>
            <a:off x="1723842" y="5045855"/>
            <a:ext cx="601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900</a:t>
            </a:r>
            <a:endParaRPr lang="zh-CN" altLang="en-US" sz="16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21FFF2F-ED43-4887-A7AA-E4DC12288EC4}"/>
              </a:ext>
            </a:extLst>
          </p:cNvPr>
          <p:cNvSpPr txBox="1"/>
          <p:nvPr/>
        </p:nvSpPr>
        <p:spPr>
          <a:xfrm>
            <a:off x="2804109" y="5031334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</a:t>
            </a:r>
            <a:endParaRPr lang="zh-CN" altLang="en-US" sz="16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A24FF50-402A-44FA-818E-D7A12EC3762E}"/>
              </a:ext>
            </a:extLst>
          </p:cNvPr>
          <p:cNvSpPr txBox="1"/>
          <p:nvPr/>
        </p:nvSpPr>
        <p:spPr>
          <a:xfrm>
            <a:off x="3914865" y="5031334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sz="16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3F3F23C-2DCA-4717-9573-5CE86D0A2F4B}"/>
              </a:ext>
            </a:extLst>
          </p:cNvPr>
          <p:cNvSpPr txBox="1"/>
          <p:nvPr/>
        </p:nvSpPr>
        <p:spPr>
          <a:xfrm>
            <a:off x="1286806" y="5042193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5307F74-1C05-4EB3-957C-CD8A881ABDED}"/>
              </a:ext>
            </a:extLst>
          </p:cNvPr>
          <p:cNvSpPr txBox="1"/>
          <p:nvPr/>
        </p:nvSpPr>
        <p:spPr>
          <a:xfrm>
            <a:off x="2362776" y="5032054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5BDD73A-A0D5-4C1E-87C5-DEC49E3BA305}"/>
              </a:ext>
            </a:extLst>
          </p:cNvPr>
          <p:cNvSpPr txBox="1"/>
          <p:nvPr/>
        </p:nvSpPr>
        <p:spPr>
          <a:xfrm>
            <a:off x="3436935" y="5022640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D848042-FE8A-470D-8D5A-46AFF6F63710}"/>
              </a:ext>
            </a:extLst>
          </p:cNvPr>
          <p:cNvSpPr txBox="1"/>
          <p:nvPr/>
        </p:nvSpPr>
        <p:spPr>
          <a:xfrm>
            <a:off x="4170146" y="5023206"/>
            <a:ext cx="10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1998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3CC7CF-CDE4-4B70-8C68-42833935E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917" y="3822475"/>
            <a:ext cx="360072" cy="346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F95BAC-A402-4EDD-9B2D-6BF1A1230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937" y="3820610"/>
            <a:ext cx="323128" cy="270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CB80A-BCCE-4C58-9756-0802A98CC1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7193" y="3839840"/>
            <a:ext cx="314386" cy="2703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2538C5-9337-4154-A4DA-F4994EB79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031" y="3829876"/>
            <a:ext cx="314386" cy="3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  <p:bldP spid="54" grpId="0"/>
      <p:bldP spid="70" grpId="0"/>
      <p:bldP spid="71" grpId="0"/>
      <p:bldP spid="72" grpId="0"/>
      <p:bldP spid="73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02" grpId="0"/>
      <p:bldP spid="103" grpId="0" animBg="1"/>
      <p:bldP spid="110" grpId="0"/>
      <p:bldP spid="112" grpId="0"/>
      <p:bldP spid="113" grpId="0"/>
      <p:bldP spid="114" grpId="0"/>
      <p:bldP spid="118" grpId="0"/>
      <p:bldP spid="122" grpId="0"/>
      <p:bldP spid="123" grpId="0"/>
      <p:bldP spid="125" grpId="0"/>
      <p:bldP spid="126" grpId="0"/>
      <p:bldP spid="127" grpId="0"/>
      <p:bldP spid="128" grpId="0"/>
      <p:bldP spid="1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A764ED-FE0F-F34B-D0A3-32207BFF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八进制、十六进制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C0CE77-F7E2-4C63-A1F3-C5F6A8A29682}"/>
              </a:ext>
            </a:extLst>
          </p:cNvPr>
          <p:cNvSpPr/>
          <p:nvPr/>
        </p:nvSpPr>
        <p:spPr>
          <a:xfrm>
            <a:off x="954455" y="1850467"/>
            <a:ext cx="2086815" cy="42937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9" name="文本占位符 1"/>
          <p:cNvSpPr txBox="1">
            <a:spLocks/>
          </p:cNvSpPr>
          <p:nvPr/>
        </p:nvSpPr>
        <p:spPr>
          <a:xfrm>
            <a:off x="576196" y="813839"/>
            <a:ext cx="1603100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为了便于观察和表示二进制，推出了八进制和十六进制。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CA6AE2-F3EB-47C7-BCE8-D8979A574C80}"/>
              </a:ext>
            </a:extLst>
          </p:cNvPr>
          <p:cNvSpPr/>
          <p:nvPr/>
        </p:nvSpPr>
        <p:spPr>
          <a:xfrm>
            <a:off x="3251491" y="1867831"/>
            <a:ext cx="3001198" cy="42937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01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001</a:t>
            </a:r>
            <a:endParaRPr lang="zh-CN" altLang="en-US" dirty="0"/>
          </a:p>
        </p:txBody>
      </p:sp>
      <p:sp>
        <p:nvSpPr>
          <p:cNvPr id="31" name="文本占位符 1">
            <a:extLst>
              <a:ext uri="{FF2B5EF4-FFF2-40B4-BE49-F238E27FC236}">
                <a16:creationId xmlns:a16="http://schemas.microsoft.com/office/drawing/2014/main" id="{80B6CD1B-8CD0-4ECA-8166-B5206DCA5B7E}"/>
              </a:ext>
            </a:extLst>
          </p:cNvPr>
          <p:cNvSpPr txBox="1">
            <a:spLocks/>
          </p:cNvSpPr>
          <p:nvPr/>
        </p:nvSpPr>
        <p:spPr>
          <a:xfrm>
            <a:off x="576196" y="1273422"/>
            <a:ext cx="13248988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个数字，这就是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八进制。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占位符 1">
            <a:extLst>
              <a:ext uri="{FF2B5EF4-FFF2-40B4-BE49-F238E27FC236}">
                <a16:creationId xmlns:a16="http://schemas.microsoft.com/office/drawing/2014/main" id="{4FE3D249-063E-4359-A142-3CA092C24F74}"/>
              </a:ext>
            </a:extLst>
          </p:cNvPr>
          <p:cNvSpPr txBox="1">
            <a:spLocks/>
          </p:cNvSpPr>
          <p:nvPr/>
        </p:nvSpPr>
        <p:spPr>
          <a:xfrm>
            <a:off x="576196" y="2305142"/>
            <a:ext cx="12091572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十六进制。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5B35654-06E1-4B4F-A6F7-7F5DC4970CB6}"/>
              </a:ext>
            </a:extLst>
          </p:cNvPr>
          <p:cNvSpPr/>
          <p:nvPr/>
        </p:nvSpPr>
        <p:spPr>
          <a:xfrm>
            <a:off x="954455" y="2885440"/>
            <a:ext cx="2086815" cy="42937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 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809AF2-27EF-4FB2-9147-48BA8D8C4068}"/>
              </a:ext>
            </a:extLst>
          </p:cNvPr>
          <p:cNvSpPr/>
          <p:nvPr/>
        </p:nvSpPr>
        <p:spPr>
          <a:xfrm>
            <a:off x="3251491" y="2885440"/>
            <a:ext cx="3008030" cy="42937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0110</a:t>
            </a:r>
            <a:r>
              <a:rPr lang="zh-CN" altLang="en-US" dirty="0"/>
              <a:t>、</a:t>
            </a:r>
            <a:r>
              <a:rPr lang="en-US" altLang="zh-CN" dirty="0"/>
              <a:t>0001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2592895-CC2B-43E7-B906-3BB7D84297A5}"/>
              </a:ext>
            </a:extLst>
          </p:cNvPr>
          <p:cNvSpPr/>
          <p:nvPr/>
        </p:nvSpPr>
        <p:spPr>
          <a:xfrm>
            <a:off x="954455" y="3409108"/>
            <a:ext cx="2086815" cy="42937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250</a:t>
            </a:r>
            <a:r>
              <a:rPr lang="zh-CN" altLang="en-US" dirty="0"/>
              <a:t>：</a:t>
            </a:r>
            <a:r>
              <a:rPr lang="en-US" altLang="zh-CN" dirty="0"/>
              <a:t>11111010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37DB4B-8DC2-480D-A603-01722E7318D3}"/>
              </a:ext>
            </a:extLst>
          </p:cNvPr>
          <p:cNvSpPr txBox="1"/>
          <p:nvPr/>
        </p:nvSpPr>
        <p:spPr>
          <a:xfrm>
            <a:off x="4919704" y="1892049"/>
            <a:ext cx="122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141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D862AF5-4534-4D33-B8FC-778C7AE84414}"/>
              </a:ext>
            </a:extLst>
          </p:cNvPr>
          <p:cNvSpPr txBox="1"/>
          <p:nvPr/>
        </p:nvSpPr>
        <p:spPr>
          <a:xfrm>
            <a:off x="4922515" y="2915459"/>
            <a:ext cx="122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61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04977A8-8F50-48E2-9ED0-3327608B4C66}"/>
              </a:ext>
            </a:extLst>
          </p:cNvPr>
          <p:cNvSpPr/>
          <p:nvPr/>
        </p:nvSpPr>
        <p:spPr>
          <a:xfrm>
            <a:off x="3261074" y="3435133"/>
            <a:ext cx="2991614" cy="40334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1111</a:t>
            </a:r>
            <a:r>
              <a:rPr lang="zh-CN" altLang="en-US" dirty="0"/>
              <a:t>、</a:t>
            </a:r>
            <a:r>
              <a:rPr lang="en-US" altLang="zh-CN" dirty="0"/>
              <a:t>1010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EAFBCB3-197F-4E9B-B4ED-00EF7E9B19AC}"/>
              </a:ext>
            </a:extLst>
          </p:cNvPr>
          <p:cNvSpPr txBox="1"/>
          <p:nvPr/>
        </p:nvSpPr>
        <p:spPr>
          <a:xfrm>
            <a:off x="4919704" y="3481718"/>
            <a:ext cx="122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FA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5" name="圆角矩形 41"/>
          <p:cNvSpPr/>
          <p:nvPr/>
        </p:nvSpPr>
        <p:spPr>
          <a:xfrm>
            <a:off x="815118" y="4450121"/>
            <a:ext cx="8600025" cy="5696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5D5D5"/>
              </a:gs>
              <a:gs pos="100000">
                <a:srgbClr val="FBFBFB"/>
              </a:gs>
            </a:gsLst>
            <a:lin ang="5400000" scaled="1"/>
            <a:tileRect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920769" y="4645184"/>
            <a:ext cx="189191" cy="189190"/>
            <a:chOff x="4559531" y="2227811"/>
            <a:chExt cx="207818" cy="207818"/>
          </a:xfrm>
        </p:grpSpPr>
        <p:sp>
          <p:nvSpPr>
            <p:cNvPr id="57" name="椭圆 56"/>
            <p:cNvSpPr/>
            <p:nvPr/>
          </p:nvSpPr>
          <p:spPr>
            <a:xfrm>
              <a:off x="4559531" y="2227811"/>
              <a:ext cx="207818" cy="2078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39700" dist="635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六边形 57"/>
            <p:cNvSpPr/>
            <p:nvPr/>
          </p:nvSpPr>
          <p:spPr>
            <a:xfrm>
              <a:off x="4605890" y="2272872"/>
              <a:ext cx="115099" cy="11769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0" name="Oval 131"/>
          <p:cNvSpPr>
            <a:spLocks noChangeArrowheads="1"/>
          </p:cNvSpPr>
          <p:nvPr/>
        </p:nvSpPr>
        <p:spPr bwMode="auto">
          <a:xfrm>
            <a:off x="1581239" y="4595590"/>
            <a:ext cx="132338" cy="134031"/>
          </a:xfrm>
          <a:prstGeom prst="ellipse">
            <a:avLst/>
          </a:prstGeom>
          <a:solidFill>
            <a:srgbClr val="F5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Freeform 134"/>
          <p:cNvSpPr>
            <a:spLocks/>
          </p:cNvSpPr>
          <p:nvPr/>
        </p:nvSpPr>
        <p:spPr bwMode="auto">
          <a:xfrm>
            <a:off x="1500366" y="4750524"/>
            <a:ext cx="294084" cy="127882"/>
          </a:xfrm>
          <a:custGeom>
            <a:avLst/>
            <a:gdLst>
              <a:gd name="T0" fmla="*/ 35 w 200"/>
              <a:gd name="T1" fmla="*/ 87 h 87"/>
              <a:gd name="T2" fmla="*/ 35 w 200"/>
              <a:gd name="T3" fmla="*/ 72 h 87"/>
              <a:gd name="T4" fmla="*/ 46 w 200"/>
              <a:gd name="T5" fmla="*/ 72 h 87"/>
              <a:gd name="T6" fmla="*/ 46 w 200"/>
              <a:gd name="T7" fmla="*/ 87 h 87"/>
              <a:gd name="T8" fmla="*/ 155 w 200"/>
              <a:gd name="T9" fmla="*/ 87 h 87"/>
              <a:gd name="T10" fmla="*/ 155 w 200"/>
              <a:gd name="T11" fmla="*/ 72 h 87"/>
              <a:gd name="T12" fmla="*/ 166 w 200"/>
              <a:gd name="T13" fmla="*/ 72 h 87"/>
              <a:gd name="T14" fmla="*/ 166 w 200"/>
              <a:gd name="T15" fmla="*/ 87 h 87"/>
              <a:gd name="T16" fmla="*/ 199 w 200"/>
              <a:gd name="T17" fmla="*/ 87 h 87"/>
              <a:gd name="T18" fmla="*/ 200 w 200"/>
              <a:gd name="T19" fmla="*/ 43 h 87"/>
              <a:gd name="T20" fmla="*/ 156 w 200"/>
              <a:gd name="T21" fmla="*/ 0 h 87"/>
              <a:gd name="T22" fmla="*/ 156 w 200"/>
              <a:gd name="T23" fmla="*/ 0 h 87"/>
              <a:gd name="T24" fmla="*/ 156 w 200"/>
              <a:gd name="T25" fmla="*/ 0 h 87"/>
              <a:gd name="T26" fmla="*/ 140 w 200"/>
              <a:gd name="T27" fmla="*/ 0 h 87"/>
              <a:gd name="T28" fmla="*/ 100 w 200"/>
              <a:gd name="T29" fmla="*/ 80 h 87"/>
              <a:gd name="T30" fmla="*/ 60 w 200"/>
              <a:gd name="T31" fmla="*/ 0 h 87"/>
              <a:gd name="T32" fmla="*/ 45 w 200"/>
              <a:gd name="T33" fmla="*/ 0 h 87"/>
              <a:gd name="T34" fmla="*/ 45 w 200"/>
              <a:gd name="T35" fmla="*/ 0 h 87"/>
              <a:gd name="T36" fmla="*/ 44 w 200"/>
              <a:gd name="T37" fmla="*/ 0 h 87"/>
              <a:gd name="T38" fmla="*/ 1 w 200"/>
              <a:gd name="T39" fmla="*/ 43 h 87"/>
              <a:gd name="T40" fmla="*/ 0 w 200"/>
              <a:gd name="T41" fmla="*/ 87 h 87"/>
              <a:gd name="T42" fmla="*/ 35 w 200"/>
              <a:gd name="T4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87">
                <a:moveTo>
                  <a:pt x="35" y="87"/>
                </a:moveTo>
                <a:cubicBezTo>
                  <a:pt x="35" y="72"/>
                  <a:pt x="35" y="72"/>
                  <a:pt x="35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87"/>
                  <a:pt x="46" y="87"/>
                  <a:pt x="46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99" y="87"/>
                  <a:pt x="199" y="87"/>
                  <a:pt x="199" y="87"/>
                </a:cubicBezTo>
                <a:cubicBezTo>
                  <a:pt x="199" y="47"/>
                  <a:pt x="200" y="43"/>
                  <a:pt x="200" y="43"/>
                </a:cubicBezTo>
                <a:cubicBezTo>
                  <a:pt x="200" y="19"/>
                  <a:pt x="180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60" y="0"/>
                  <a:pt x="60" y="0"/>
                  <a:pt x="6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4" y="0"/>
                  <a:pt x="44" y="0"/>
                </a:cubicBezTo>
                <a:cubicBezTo>
                  <a:pt x="20" y="0"/>
                  <a:pt x="1" y="19"/>
                  <a:pt x="1" y="43"/>
                </a:cubicBezTo>
                <a:cubicBezTo>
                  <a:pt x="1" y="43"/>
                  <a:pt x="0" y="47"/>
                  <a:pt x="0" y="87"/>
                </a:cubicBezTo>
                <a:lnTo>
                  <a:pt x="35" y="87"/>
                </a:lnTo>
                <a:close/>
              </a:path>
            </a:pathLst>
          </a:custGeom>
          <a:solidFill>
            <a:srgbClr val="F5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97D705B-106B-F547-A32C-2B8E3E883D85}"/>
              </a:ext>
            </a:extLst>
          </p:cNvPr>
          <p:cNvSpPr txBox="1"/>
          <p:nvPr/>
        </p:nvSpPr>
        <p:spPr>
          <a:xfrm>
            <a:off x="1256738" y="4480142"/>
            <a:ext cx="8009181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程序中支持书写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的数据，分别需要以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开头。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2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build="p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/>
      <p:bldP spid="55" grpId="0" animBg="1"/>
      <p:bldP spid="60" grpId="0" animBg="1"/>
      <p:bldP spid="61" grpId="0" animBg="1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二进制如何计算成十进制？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二进制如何计算成八进制？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433D80-261B-4502-B3EB-5D0DDCB0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07" y="1798132"/>
            <a:ext cx="3619622" cy="1394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EBF2D-96CB-40A9-9ADE-4B2C1BF1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45" y="4809347"/>
            <a:ext cx="4624062" cy="5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4BD281-15AB-444E-9B0B-23B6AA424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5427" y="797171"/>
            <a:ext cx="7170081" cy="3962399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dirty="0"/>
              <a:t>二进制如何计算成十六进制？</a:t>
            </a:r>
            <a:endParaRPr lang="en-US" altLang="zh-CN" dirty="0"/>
          </a:p>
          <a:p>
            <a:pPr marL="209535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</a:p>
          <a:p>
            <a:pPr marL="209535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CAE2A-9A5A-4900-BAC9-3EE894C9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72" y="3847783"/>
            <a:ext cx="2884622" cy="9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996466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AE63CEC6-44E7-C9A4-C662-EBA2DAB36643}"/>
              </a:ext>
            </a:extLst>
          </p:cNvPr>
          <p:cNvSpPr/>
          <p:nvPr/>
        </p:nvSpPr>
        <p:spPr>
          <a:xfrm>
            <a:off x="7624813" y="3000790"/>
            <a:ext cx="1269584" cy="162682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8A9CD0-8B50-FED2-A2FB-545557672890}"/>
              </a:ext>
            </a:extLst>
          </p:cNvPr>
          <p:cNvSpPr txBox="1"/>
          <p:nvPr/>
        </p:nvSpPr>
        <p:spPr>
          <a:xfrm>
            <a:off x="8414348" y="3173003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认识变量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3F701F-272A-019F-1F1A-55FA290CA8E1}"/>
              </a:ext>
            </a:extLst>
          </p:cNvPr>
          <p:cNvSpPr txBox="1"/>
          <p:nvPr/>
        </p:nvSpPr>
        <p:spPr>
          <a:xfrm>
            <a:off x="8414348" y="3650155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</a:rPr>
              <a:t>变量里数据的存储原理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059139-8727-71CF-DD76-0DEB42D9DEDA}"/>
              </a:ext>
            </a:extLst>
          </p:cNvPr>
          <p:cNvSpPr txBox="1"/>
          <p:nvPr/>
        </p:nvSpPr>
        <p:spPr>
          <a:xfrm>
            <a:off x="8431421" y="4127307"/>
            <a:ext cx="25555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zh-CN" altLang="en-US" sz="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437F-BD48-1F49-E6E6-2993E36C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的数据类型</a:t>
            </a:r>
          </a:p>
        </p:txBody>
      </p:sp>
      <p:sp>
        <p:nvSpPr>
          <p:cNvPr id="13" name="圆角矩形 41"/>
          <p:cNvSpPr/>
          <p:nvPr/>
        </p:nvSpPr>
        <p:spPr>
          <a:xfrm>
            <a:off x="1107342" y="2579796"/>
            <a:ext cx="4097055" cy="12790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5D5D5"/>
              </a:gs>
              <a:gs pos="100000">
                <a:srgbClr val="FBFBFB"/>
              </a:gs>
            </a:gsLst>
            <a:lin ang="5400000" scaled="1"/>
            <a:tileRect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212993" y="3124724"/>
            <a:ext cx="189191" cy="189190"/>
            <a:chOff x="4559531" y="2227811"/>
            <a:chExt cx="207818" cy="207818"/>
          </a:xfrm>
        </p:grpSpPr>
        <p:sp>
          <p:nvSpPr>
            <p:cNvPr id="49" name="椭圆 48"/>
            <p:cNvSpPr/>
            <p:nvPr/>
          </p:nvSpPr>
          <p:spPr>
            <a:xfrm>
              <a:off x="4559531" y="2227811"/>
              <a:ext cx="207818" cy="2078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39700" dist="635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六边形 49"/>
            <p:cNvSpPr/>
            <p:nvPr/>
          </p:nvSpPr>
          <p:spPr>
            <a:xfrm>
              <a:off x="4605890" y="2272872"/>
              <a:ext cx="115099" cy="11769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Oval 131"/>
          <p:cNvSpPr>
            <a:spLocks noChangeArrowheads="1"/>
          </p:cNvSpPr>
          <p:nvPr/>
        </p:nvSpPr>
        <p:spPr bwMode="auto">
          <a:xfrm>
            <a:off x="1873463" y="3075130"/>
            <a:ext cx="132338" cy="134031"/>
          </a:xfrm>
          <a:prstGeom prst="ellipse">
            <a:avLst/>
          </a:prstGeom>
          <a:solidFill>
            <a:srgbClr val="F5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34"/>
          <p:cNvSpPr>
            <a:spLocks/>
          </p:cNvSpPr>
          <p:nvPr/>
        </p:nvSpPr>
        <p:spPr bwMode="auto">
          <a:xfrm>
            <a:off x="1792590" y="3230064"/>
            <a:ext cx="294084" cy="127882"/>
          </a:xfrm>
          <a:custGeom>
            <a:avLst/>
            <a:gdLst>
              <a:gd name="T0" fmla="*/ 35 w 200"/>
              <a:gd name="T1" fmla="*/ 87 h 87"/>
              <a:gd name="T2" fmla="*/ 35 w 200"/>
              <a:gd name="T3" fmla="*/ 72 h 87"/>
              <a:gd name="T4" fmla="*/ 46 w 200"/>
              <a:gd name="T5" fmla="*/ 72 h 87"/>
              <a:gd name="T6" fmla="*/ 46 w 200"/>
              <a:gd name="T7" fmla="*/ 87 h 87"/>
              <a:gd name="T8" fmla="*/ 155 w 200"/>
              <a:gd name="T9" fmla="*/ 87 h 87"/>
              <a:gd name="T10" fmla="*/ 155 w 200"/>
              <a:gd name="T11" fmla="*/ 72 h 87"/>
              <a:gd name="T12" fmla="*/ 166 w 200"/>
              <a:gd name="T13" fmla="*/ 72 h 87"/>
              <a:gd name="T14" fmla="*/ 166 w 200"/>
              <a:gd name="T15" fmla="*/ 87 h 87"/>
              <a:gd name="T16" fmla="*/ 199 w 200"/>
              <a:gd name="T17" fmla="*/ 87 h 87"/>
              <a:gd name="T18" fmla="*/ 200 w 200"/>
              <a:gd name="T19" fmla="*/ 43 h 87"/>
              <a:gd name="T20" fmla="*/ 156 w 200"/>
              <a:gd name="T21" fmla="*/ 0 h 87"/>
              <a:gd name="T22" fmla="*/ 156 w 200"/>
              <a:gd name="T23" fmla="*/ 0 h 87"/>
              <a:gd name="T24" fmla="*/ 156 w 200"/>
              <a:gd name="T25" fmla="*/ 0 h 87"/>
              <a:gd name="T26" fmla="*/ 140 w 200"/>
              <a:gd name="T27" fmla="*/ 0 h 87"/>
              <a:gd name="T28" fmla="*/ 100 w 200"/>
              <a:gd name="T29" fmla="*/ 80 h 87"/>
              <a:gd name="T30" fmla="*/ 60 w 200"/>
              <a:gd name="T31" fmla="*/ 0 h 87"/>
              <a:gd name="T32" fmla="*/ 45 w 200"/>
              <a:gd name="T33" fmla="*/ 0 h 87"/>
              <a:gd name="T34" fmla="*/ 45 w 200"/>
              <a:gd name="T35" fmla="*/ 0 h 87"/>
              <a:gd name="T36" fmla="*/ 44 w 200"/>
              <a:gd name="T37" fmla="*/ 0 h 87"/>
              <a:gd name="T38" fmla="*/ 1 w 200"/>
              <a:gd name="T39" fmla="*/ 43 h 87"/>
              <a:gd name="T40" fmla="*/ 0 w 200"/>
              <a:gd name="T41" fmla="*/ 87 h 87"/>
              <a:gd name="T42" fmla="*/ 35 w 200"/>
              <a:gd name="T4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87">
                <a:moveTo>
                  <a:pt x="35" y="87"/>
                </a:moveTo>
                <a:cubicBezTo>
                  <a:pt x="35" y="72"/>
                  <a:pt x="35" y="72"/>
                  <a:pt x="35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87"/>
                  <a:pt x="46" y="87"/>
                  <a:pt x="46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99" y="87"/>
                  <a:pt x="199" y="87"/>
                  <a:pt x="199" y="87"/>
                </a:cubicBezTo>
                <a:cubicBezTo>
                  <a:pt x="199" y="47"/>
                  <a:pt x="200" y="43"/>
                  <a:pt x="200" y="43"/>
                </a:cubicBezTo>
                <a:cubicBezTo>
                  <a:pt x="200" y="19"/>
                  <a:pt x="180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60" y="0"/>
                  <a:pt x="60" y="0"/>
                  <a:pt x="6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4" y="0"/>
                  <a:pt x="44" y="0"/>
                </a:cubicBezTo>
                <a:cubicBezTo>
                  <a:pt x="20" y="0"/>
                  <a:pt x="1" y="19"/>
                  <a:pt x="1" y="43"/>
                </a:cubicBezTo>
                <a:cubicBezTo>
                  <a:pt x="1" y="43"/>
                  <a:pt x="0" y="47"/>
                  <a:pt x="0" y="87"/>
                </a:cubicBezTo>
                <a:lnTo>
                  <a:pt x="35" y="87"/>
                </a:lnTo>
                <a:close/>
              </a:path>
            </a:pathLst>
          </a:custGeom>
          <a:solidFill>
            <a:srgbClr val="F5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D6A3941-3045-7F48-A988-283F1DE17BA1}"/>
              </a:ext>
            </a:extLst>
          </p:cNvPr>
          <p:cNvSpPr txBox="1"/>
          <p:nvPr/>
        </p:nvSpPr>
        <p:spPr>
          <a:xfrm>
            <a:off x="1707031" y="2903559"/>
            <a:ext cx="276625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rgbClr val="C00000"/>
                </a:solidFill>
                <a:latin typeface="+mn-ea"/>
                <a:cs typeface="阿里巴巴普惠体 R" panose="00020600040101010101" pitchFamily="18" charset="-122"/>
              </a:rPr>
              <a:t>基本数据类型</a:t>
            </a:r>
            <a:endParaRPr lang="en-US" altLang="zh-CN" sz="2400" b="1" spc="600" dirty="0">
              <a:solidFill>
                <a:srgbClr val="C00000"/>
              </a:solidFill>
              <a:latin typeface="+mn-ea"/>
              <a:cs typeface="阿里巴巴普惠体 R" panose="00020600040101010101" pitchFamily="18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97D705B-106B-F547-A32C-2B8E3E883D85}"/>
              </a:ext>
            </a:extLst>
          </p:cNvPr>
          <p:cNvSpPr txBox="1"/>
          <p:nvPr/>
        </p:nvSpPr>
        <p:spPr>
          <a:xfrm>
            <a:off x="1726040" y="3183769"/>
            <a:ext cx="2747245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阿里巴巴普惠体 R" panose="00020600040101010101" pitchFamily="18" charset="-122"/>
              </a:rPr>
              <a:t>前期的重点内容</a:t>
            </a:r>
          </a:p>
        </p:txBody>
      </p:sp>
      <p:sp>
        <p:nvSpPr>
          <p:cNvPr id="16" name="圆角矩形 41">
            <a:extLst>
              <a:ext uri="{FF2B5EF4-FFF2-40B4-BE49-F238E27FC236}">
                <a16:creationId xmlns:a16="http://schemas.microsoft.com/office/drawing/2014/main" id="{10D8FA55-91C2-9D31-181A-6A964801279B}"/>
              </a:ext>
            </a:extLst>
          </p:cNvPr>
          <p:cNvSpPr/>
          <p:nvPr/>
        </p:nvSpPr>
        <p:spPr>
          <a:xfrm>
            <a:off x="6242998" y="2590539"/>
            <a:ext cx="4097055" cy="12790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5D5D5"/>
              </a:gs>
              <a:gs pos="100000">
                <a:srgbClr val="FBFBFB"/>
              </a:gs>
            </a:gsLst>
            <a:lin ang="5400000" scaled="1"/>
            <a:tileRect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22F48F-7771-3864-70F0-526BD62C77C6}"/>
              </a:ext>
            </a:extLst>
          </p:cNvPr>
          <p:cNvGrpSpPr/>
          <p:nvPr/>
        </p:nvGrpSpPr>
        <p:grpSpPr>
          <a:xfrm>
            <a:off x="6348649" y="3135467"/>
            <a:ext cx="189191" cy="189190"/>
            <a:chOff x="4559531" y="2227811"/>
            <a:chExt cx="207818" cy="20781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910DC66-7F33-C35C-0357-39B61551D033}"/>
                </a:ext>
              </a:extLst>
            </p:cNvPr>
            <p:cNvSpPr/>
            <p:nvPr/>
          </p:nvSpPr>
          <p:spPr>
            <a:xfrm>
              <a:off x="4559531" y="2227811"/>
              <a:ext cx="207818" cy="2078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39700" dist="635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六边形 43">
              <a:extLst>
                <a:ext uri="{FF2B5EF4-FFF2-40B4-BE49-F238E27FC236}">
                  <a16:creationId xmlns:a16="http://schemas.microsoft.com/office/drawing/2014/main" id="{80DF2D6D-5894-B0E4-994B-F30912DC7743}"/>
                </a:ext>
              </a:extLst>
            </p:cNvPr>
            <p:cNvSpPr/>
            <p:nvPr/>
          </p:nvSpPr>
          <p:spPr>
            <a:xfrm>
              <a:off x="4605890" y="2272872"/>
              <a:ext cx="115099" cy="11769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5" name="Oval 131">
            <a:extLst>
              <a:ext uri="{FF2B5EF4-FFF2-40B4-BE49-F238E27FC236}">
                <a16:creationId xmlns:a16="http://schemas.microsoft.com/office/drawing/2014/main" id="{49EF88B5-5B76-11FA-3C66-BB86AB30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19" y="3085873"/>
            <a:ext cx="132338" cy="134031"/>
          </a:xfrm>
          <a:prstGeom prst="ellipse">
            <a:avLst/>
          </a:prstGeom>
          <a:solidFill>
            <a:srgbClr val="F5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Freeform 134">
            <a:extLst>
              <a:ext uri="{FF2B5EF4-FFF2-40B4-BE49-F238E27FC236}">
                <a16:creationId xmlns:a16="http://schemas.microsoft.com/office/drawing/2014/main" id="{F8516C22-8D0A-411C-4627-C6348C994E00}"/>
              </a:ext>
            </a:extLst>
          </p:cNvPr>
          <p:cNvSpPr>
            <a:spLocks/>
          </p:cNvSpPr>
          <p:nvPr/>
        </p:nvSpPr>
        <p:spPr bwMode="auto">
          <a:xfrm>
            <a:off x="6928246" y="3240807"/>
            <a:ext cx="294084" cy="127882"/>
          </a:xfrm>
          <a:custGeom>
            <a:avLst/>
            <a:gdLst>
              <a:gd name="T0" fmla="*/ 35 w 200"/>
              <a:gd name="T1" fmla="*/ 87 h 87"/>
              <a:gd name="T2" fmla="*/ 35 w 200"/>
              <a:gd name="T3" fmla="*/ 72 h 87"/>
              <a:gd name="T4" fmla="*/ 46 w 200"/>
              <a:gd name="T5" fmla="*/ 72 h 87"/>
              <a:gd name="T6" fmla="*/ 46 w 200"/>
              <a:gd name="T7" fmla="*/ 87 h 87"/>
              <a:gd name="T8" fmla="*/ 155 w 200"/>
              <a:gd name="T9" fmla="*/ 87 h 87"/>
              <a:gd name="T10" fmla="*/ 155 w 200"/>
              <a:gd name="T11" fmla="*/ 72 h 87"/>
              <a:gd name="T12" fmla="*/ 166 w 200"/>
              <a:gd name="T13" fmla="*/ 72 h 87"/>
              <a:gd name="T14" fmla="*/ 166 w 200"/>
              <a:gd name="T15" fmla="*/ 87 h 87"/>
              <a:gd name="T16" fmla="*/ 199 w 200"/>
              <a:gd name="T17" fmla="*/ 87 h 87"/>
              <a:gd name="T18" fmla="*/ 200 w 200"/>
              <a:gd name="T19" fmla="*/ 43 h 87"/>
              <a:gd name="T20" fmla="*/ 156 w 200"/>
              <a:gd name="T21" fmla="*/ 0 h 87"/>
              <a:gd name="T22" fmla="*/ 156 w 200"/>
              <a:gd name="T23" fmla="*/ 0 h 87"/>
              <a:gd name="T24" fmla="*/ 156 w 200"/>
              <a:gd name="T25" fmla="*/ 0 h 87"/>
              <a:gd name="T26" fmla="*/ 140 w 200"/>
              <a:gd name="T27" fmla="*/ 0 h 87"/>
              <a:gd name="T28" fmla="*/ 100 w 200"/>
              <a:gd name="T29" fmla="*/ 80 h 87"/>
              <a:gd name="T30" fmla="*/ 60 w 200"/>
              <a:gd name="T31" fmla="*/ 0 h 87"/>
              <a:gd name="T32" fmla="*/ 45 w 200"/>
              <a:gd name="T33" fmla="*/ 0 h 87"/>
              <a:gd name="T34" fmla="*/ 45 w 200"/>
              <a:gd name="T35" fmla="*/ 0 h 87"/>
              <a:gd name="T36" fmla="*/ 44 w 200"/>
              <a:gd name="T37" fmla="*/ 0 h 87"/>
              <a:gd name="T38" fmla="*/ 1 w 200"/>
              <a:gd name="T39" fmla="*/ 43 h 87"/>
              <a:gd name="T40" fmla="*/ 0 w 200"/>
              <a:gd name="T41" fmla="*/ 87 h 87"/>
              <a:gd name="T42" fmla="*/ 35 w 200"/>
              <a:gd name="T4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87">
                <a:moveTo>
                  <a:pt x="35" y="87"/>
                </a:moveTo>
                <a:cubicBezTo>
                  <a:pt x="35" y="72"/>
                  <a:pt x="35" y="72"/>
                  <a:pt x="35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87"/>
                  <a:pt x="46" y="87"/>
                  <a:pt x="46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99" y="87"/>
                  <a:pt x="199" y="87"/>
                  <a:pt x="199" y="87"/>
                </a:cubicBezTo>
                <a:cubicBezTo>
                  <a:pt x="199" y="47"/>
                  <a:pt x="200" y="43"/>
                  <a:pt x="200" y="43"/>
                </a:cubicBezTo>
                <a:cubicBezTo>
                  <a:pt x="200" y="19"/>
                  <a:pt x="180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60" y="0"/>
                  <a:pt x="60" y="0"/>
                  <a:pt x="6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4" y="0"/>
                  <a:pt x="44" y="0"/>
                </a:cubicBezTo>
                <a:cubicBezTo>
                  <a:pt x="20" y="0"/>
                  <a:pt x="1" y="19"/>
                  <a:pt x="1" y="43"/>
                </a:cubicBezTo>
                <a:cubicBezTo>
                  <a:pt x="1" y="43"/>
                  <a:pt x="0" y="47"/>
                  <a:pt x="0" y="87"/>
                </a:cubicBezTo>
                <a:lnTo>
                  <a:pt x="35" y="87"/>
                </a:lnTo>
                <a:close/>
              </a:path>
            </a:pathLst>
          </a:custGeom>
          <a:solidFill>
            <a:srgbClr val="F5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742A5F7-4753-0210-8199-A311A5485583}"/>
              </a:ext>
            </a:extLst>
          </p:cNvPr>
          <p:cNvSpPr txBox="1"/>
          <p:nvPr/>
        </p:nvSpPr>
        <p:spPr>
          <a:xfrm>
            <a:off x="6842687" y="2914302"/>
            <a:ext cx="276625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rgbClr val="1F3F6E"/>
                </a:solidFill>
                <a:latin typeface="+mn-ea"/>
                <a:cs typeface="阿里巴巴普惠体 R" panose="00020600040101010101" pitchFamily="18" charset="-122"/>
              </a:rPr>
              <a:t>引用数据类</a:t>
            </a:r>
            <a:endParaRPr lang="en-US" altLang="zh-CN" sz="2400" b="1" spc="600" dirty="0">
              <a:solidFill>
                <a:srgbClr val="1F3F6E"/>
              </a:solidFill>
              <a:latin typeface="+mn-ea"/>
              <a:cs typeface="阿里巴巴普惠体 R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6861A0C-9542-2A6C-4C93-14204FB6F39E}"/>
              </a:ext>
            </a:extLst>
          </p:cNvPr>
          <p:cNvSpPr txBox="1"/>
          <p:nvPr/>
        </p:nvSpPr>
        <p:spPr>
          <a:xfrm>
            <a:off x="6861696" y="3194512"/>
            <a:ext cx="2747245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阿里巴巴普惠体 R" panose="00020600040101010101" pitchFamily="18" charset="-122"/>
              </a:rPr>
              <a:t>后面程序开发中再学习</a:t>
            </a:r>
          </a:p>
        </p:txBody>
      </p:sp>
    </p:spTree>
    <p:extLst>
      <p:ext uri="{BB962C8B-B14F-4D97-AF65-F5344CB8AC3E}">
        <p14:creationId xmlns:p14="http://schemas.microsoft.com/office/powerpoint/2010/main" val="38792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88" grpId="0"/>
      <p:bldP spid="89" grpId="0"/>
      <p:bldP spid="16" grpId="0" animBg="1"/>
      <p:bldP spid="45" grpId="0" animBg="1"/>
      <p:bldP spid="47" grpId="0" animBg="1"/>
      <p:bldP spid="48" grpId="0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表格 8">
            <a:extLst>
              <a:ext uri="{FF2B5EF4-FFF2-40B4-BE49-F238E27FC236}">
                <a16:creationId xmlns:a16="http://schemas.microsoft.com/office/drawing/2014/main" id="{ECE12BEE-3FAB-4E06-9AD4-ABF62EC28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6639"/>
              </p:ext>
            </p:extLst>
          </p:nvPr>
        </p:nvGraphicFramePr>
        <p:xfrm>
          <a:off x="662258" y="1750971"/>
          <a:ext cx="10281950" cy="404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223">
                  <a:extLst>
                    <a:ext uri="{9D8B030D-6E8A-4147-A177-3AD203B41FA5}">
                      <a16:colId xmlns:a16="http://schemas.microsoft.com/office/drawing/2014/main" val="3119382273"/>
                    </a:ext>
                  </a:extLst>
                </a:gridCol>
                <a:gridCol w="1533236">
                  <a:extLst>
                    <a:ext uri="{9D8B030D-6E8A-4147-A177-3AD203B41FA5}">
                      <a16:colId xmlns:a16="http://schemas.microsoft.com/office/drawing/2014/main" val="1940743477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865139352"/>
                    </a:ext>
                  </a:extLst>
                </a:gridCol>
                <a:gridCol w="5347854">
                  <a:extLst>
                    <a:ext uri="{9D8B030D-6E8A-4147-A177-3AD203B41FA5}">
                      <a16:colId xmlns:a16="http://schemas.microsoft.com/office/drawing/2014/main" val="4235839390"/>
                    </a:ext>
                  </a:extLst>
                </a:gridCol>
              </a:tblGrid>
              <a:tr h="624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内存占用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字节数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数据范围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035316"/>
                  </a:ext>
                </a:extLst>
              </a:tr>
              <a:tr h="38823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整型</a:t>
                      </a:r>
                    </a:p>
                  </a:txBody>
                  <a:tcPr anchor="ctr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48138"/>
                  </a:ext>
                </a:extLst>
              </a:tr>
              <a:tr h="3882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682084"/>
                  </a:ext>
                </a:extLst>
              </a:tr>
              <a:tr h="3882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int(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位数，大概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21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亿多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03763"/>
                  </a:ext>
                </a:extLst>
              </a:tr>
              <a:tr h="63523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1011"/>
                  </a:ext>
                </a:extLst>
              </a:tr>
              <a:tr h="38823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浮点型</a:t>
                      </a:r>
                      <a:r>
                        <a:rPr lang="en-US" altLang="zh-CN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小数</a:t>
                      </a:r>
                      <a:r>
                        <a:rPr lang="en-US" altLang="zh-CN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 E -45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3.4028235 E 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3242"/>
                  </a:ext>
                </a:extLst>
              </a:tr>
              <a:tr h="4551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（默认）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 E -324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 E +308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64654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字符型</a:t>
                      </a:r>
                    </a:p>
                  </a:txBody>
                  <a:tcPr anchor="ctr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58194"/>
                  </a:ext>
                </a:extLst>
              </a:tr>
              <a:tr h="388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布尔型</a:t>
                      </a:r>
                    </a:p>
                  </a:txBody>
                  <a:tcPr anchor="ctr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06653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576196" y="1062484"/>
            <a:ext cx="3169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D7EA17B-45FB-C24D-B8D8-9E89EDD8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基本数据类型的分类</a:t>
            </a:r>
          </a:p>
        </p:txBody>
      </p:sp>
    </p:spTree>
    <p:extLst>
      <p:ext uri="{BB962C8B-B14F-4D97-AF65-F5344CB8AC3E}">
        <p14:creationId xmlns:p14="http://schemas.microsoft.com/office/powerpoint/2010/main" val="275889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1959" y="1732018"/>
            <a:ext cx="7170081" cy="3962399"/>
          </a:xfrm>
        </p:spPr>
        <p:txBody>
          <a:bodyPr/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数据类型分为几种</a:t>
            </a:r>
            <a:r>
              <a:rPr lang="zh-CN" altLang="en-US" sz="1600" dirty="0"/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 short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long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:String</a:t>
            </a:r>
          </a:p>
          <a:p>
            <a:r>
              <a:rPr lang="zh-CN" altLang="en-US" sz="1600" dirty="0"/>
              <a:t>随便写的整数、小数字面量，他们默认什么类型？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,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L/l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类型的数据了。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23.8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类型，加上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F/f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8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7358" y="2052464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5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BDB3879-C3BC-9D48-B814-D860B6A0D126}"/>
              </a:ext>
            </a:extLst>
          </p:cNvPr>
          <p:cNvGrpSpPr/>
          <p:nvPr/>
        </p:nvGrpSpPr>
        <p:grpSpPr>
          <a:xfrm>
            <a:off x="1990912" y="2176032"/>
            <a:ext cx="7830421" cy="1408203"/>
            <a:chOff x="4276090" y="2107376"/>
            <a:chExt cx="7830421" cy="1408203"/>
          </a:xfrm>
        </p:grpSpPr>
        <p:cxnSp>
          <p:nvCxnSpPr>
            <p:cNvPr id="7" name="直接连接符 6"/>
            <p:cNvCxnSpPr>
              <a:cxnSpLocks/>
            </p:cNvCxnSpPr>
            <p:nvPr/>
          </p:nvCxnSpPr>
          <p:spPr>
            <a:xfrm>
              <a:off x="4534615" y="3515579"/>
              <a:ext cx="7250163" cy="0"/>
            </a:xfrm>
            <a:prstGeom prst="line">
              <a:avLst/>
            </a:prstGeom>
            <a:ln w="19050">
              <a:solidFill>
                <a:srgbClr val="203F6E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4276090" y="2107376"/>
              <a:ext cx="783042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zh-CN" altLang="en-US" sz="6600" b="1" kern="0" spc="600" dirty="0">
                  <a:ln w="0">
                    <a:noFill/>
                  </a:ln>
                  <a:solidFill>
                    <a:srgbClr val="1F3F6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取名字是一门学问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64178E-53F0-A844-8B9E-E664CCE9CFDA}"/>
              </a:ext>
            </a:extLst>
          </p:cNvPr>
          <p:cNvGrpSpPr/>
          <p:nvPr/>
        </p:nvGrpSpPr>
        <p:grpSpPr>
          <a:xfrm>
            <a:off x="545476" y="420484"/>
            <a:ext cx="11095662" cy="5986449"/>
            <a:chOff x="545476" y="420484"/>
            <a:chExt cx="11095662" cy="598644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FB01D41-7D9C-834C-835B-B531F6D8D98E}"/>
                </a:ext>
              </a:extLst>
            </p:cNvPr>
            <p:cNvGrpSpPr/>
            <p:nvPr/>
          </p:nvGrpSpPr>
          <p:grpSpPr>
            <a:xfrm>
              <a:off x="545476" y="6164780"/>
              <a:ext cx="706903" cy="242153"/>
              <a:chOff x="6459441" y="-1958440"/>
              <a:chExt cx="1708355" cy="585205"/>
            </a:xfrm>
            <a:effectLst>
              <a:outerShdw blurRad="50800" dist="38100" dir="8100000" algn="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grpSpPr>
          <p:sp>
            <p:nvSpPr>
              <p:cNvPr id="54" name="提取 53">
                <a:extLst>
                  <a:ext uri="{FF2B5EF4-FFF2-40B4-BE49-F238E27FC236}">
                    <a16:creationId xmlns:a16="http://schemas.microsoft.com/office/drawing/2014/main" id="{1190690F-F9EA-F444-9696-A94FCAB46AB1}"/>
                  </a:ext>
                </a:extLst>
              </p:cNvPr>
              <p:cNvSpPr/>
              <p:nvPr/>
            </p:nvSpPr>
            <p:spPr>
              <a:xfrm rot="5400000">
                <a:off x="6407600" y="-1902997"/>
                <a:ext cx="581603" cy="477921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提取 54">
                <a:extLst>
                  <a:ext uri="{FF2B5EF4-FFF2-40B4-BE49-F238E27FC236}">
                    <a16:creationId xmlns:a16="http://schemas.microsoft.com/office/drawing/2014/main" id="{7A1D664A-83EE-F84A-A3FE-B54D2C6FA204}"/>
                  </a:ext>
                </a:extLst>
              </p:cNvPr>
              <p:cNvSpPr/>
              <p:nvPr/>
            </p:nvSpPr>
            <p:spPr>
              <a:xfrm rot="5400000">
                <a:off x="7022817" y="-1906599"/>
                <a:ext cx="581603" cy="477921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提取 55">
                <a:extLst>
                  <a:ext uri="{FF2B5EF4-FFF2-40B4-BE49-F238E27FC236}">
                    <a16:creationId xmlns:a16="http://schemas.microsoft.com/office/drawing/2014/main" id="{EB3DE399-D72A-7A4C-A929-7E24BFB18841}"/>
                  </a:ext>
                </a:extLst>
              </p:cNvPr>
              <p:cNvSpPr/>
              <p:nvPr/>
            </p:nvSpPr>
            <p:spPr>
              <a:xfrm rot="5400000">
                <a:off x="7638034" y="-1906599"/>
                <a:ext cx="581603" cy="477921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A12425A2-9690-3343-B3E2-93553BF2A117}"/>
                </a:ext>
              </a:extLst>
            </p:cNvPr>
            <p:cNvSpPr/>
            <p:nvPr/>
          </p:nvSpPr>
          <p:spPr>
            <a:xfrm>
              <a:off x="11304123" y="420484"/>
              <a:ext cx="337015" cy="337015"/>
            </a:xfrm>
            <a:prstGeom prst="plus">
              <a:avLst>
                <a:gd name="adj" fmla="val 39286"/>
              </a:avLst>
            </a:prstGeom>
            <a:solidFill>
              <a:schemeClr val="bg1"/>
            </a:solidFill>
            <a:ln>
              <a:noFill/>
            </a:ln>
            <a:effectLst>
              <a:outerShdw blurRad="98182" dist="38100" dir="8100000" algn="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9ECA19D6-9E96-E40F-43F9-13E58D492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37" y="3985122"/>
            <a:ext cx="1832015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CDC3E6-2A6C-1F1A-9182-B3BE93154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622" y="3985121"/>
            <a:ext cx="1729378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3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1F380D-81D8-4AE4-67AB-56FE55A9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什么是注释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410704B-EF78-419E-94BE-B6B26D6B9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35" y="911599"/>
            <a:ext cx="10985199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注释是写在程序中对代码进行解释说明的文字，方便自己和其他人查看，以便理解程序的。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AAF48207-60FA-42B5-986D-CD54DCBE909D}"/>
              </a:ext>
            </a:extLst>
          </p:cNvPr>
          <p:cNvSpPr txBox="1">
            <a:spLocks/>
          </p:cNvSpPr>
          <p:nvPr/>
        </p:nvSpPr>
        <p:spPr>
          <a:xfrm>
            <a:off x="585935" y="1574582"/>
            <a:ext cx="291231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Java</a:t>
            </a:r>
            <a:r>
              <a:rPr kumimoji="1" lang="zh-CN" altLang="en-US" dirty="0"/>
              <a:t>注释有三种写法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C1072D-3B53-FF5A-7C14-7B39834ABA84}"/>
              </a:ext>
            </a:extLst>
          </p:cNvPr>
          <p:cNvGrpSpPr/>
          <p:nvPr/>
        </p:nvGrpSpPr>
        <p:grpSpPr>
          <a:xfrm>
            <a:off x="4753891" y="1750478"/>
            <a:ext cx="5476568" cy="4089827"/>
            <a:chOff x="2292616" y="2428959"/>
            <a:chExt cx="5476568" cy="4089827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6E0E691-1465-88EB-68CC-DFD14504C732}"/>
                </a:ext>
              </a:extLst>
            </p:cNvPr>
            <p:cNvSpPr/>
            <p:nvPr/>
          </p:nvSpPr>
          <p:spPr>
            <a:xfrm>
              <a:off x="2292616" y="2428959"/>
              <a:ext cx="5476568" cy="408982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D264E05-DCDB-1DAE-1F29-D55844E3FD35}"/>
                </a:ext>
              </a:extLst>
            </p:cNvPr>
            <p:cNvSpPr/>
            <p:nvPr/>
          </p:nvSpPr>
          <p:spPr>
            <a:xfrm>
              <a:off x="2292617" y="2449545"/>
              <a:ext cx="5476566" cy="230174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6C5BF53-8903-F47D-78E9-23F811CC91B8}"/>
                </a:ext>
              </a:extLst>
            </p:cNvPr>
            <p:cNvGrpSpPr/>
            <p:nvPr/>
          </p:nvGrpSpPr>
          <p:grpSpPr>
            <a:xfrm>
              <a:off x="2441171" y="2501620"/>
              <a:ext cx="691568" cy="126027"/>
              <a:chOff x="2016841" y="2556932"/>
              <a:chExt cx="730275" cy="13308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6E7827E-C62A-7AB5-67D0-54A8ED7DB469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F7F0358-63DD-32DE-6F8F-8775B7AEEA3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AB598F4-BF07-5D23-6C11-8B35EC44DE93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99A8B554-9895-67AE-0B6E-88061D20C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888" y="2448414"/>
            <a:ext cx="5406671" cy="33918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JetBrains Mono" panose="02000009000000000000" pitchFamily="49" charset="0"/>
              </a:rPr>
              <a:t>HelloWorld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JetBrains Mono" panose="02000009000000000000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+mn-ea"/>
                <a:cs typeface="JetBrains Mono" panose="02000009000000000000" pitchFamily="49" charset="0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JetBrains Mono" panose="02000009000000000000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JetBrains Mono" panose="02000009000000000000" pitchFamily="49" charset="0"/>
              </a:rPr>
              <a:t>args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        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JetBrains Mono" panose="02000009000000000000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n-ea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+mn-ea"/>
                <a:cs typeface="JetBrains Mono" panose="02000009000000000000" pitchFamily="49" charset="0"/>
              </a:rPr>
              <a:t>"HelloWorld"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        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       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+mn-ea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i="1" dirty="0">
              <a:solidFill>
                <a:srgbClr val="8C8C8C"/>
              </a:solidFill>
              <a:latin typeface="+mn-ea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+mn-ea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i="1" dirty="0">
                <a:solidFill>
                  <a:srgbClr val="8C8C8C"/>
                </a:solidFill>
                <a:latin typeface="+mn-ea"/>
                <a:cs typeface="JetBrains Mono" panose="02000009000000000000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JetBrains Mono" panose="02000009000000000000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n-ea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+mn-ea"/>
                <a:cs typeface="JetBrains Mono" panose="02000009000000000000" pitchFamily="49" charset="0"/>
              </a:rPr>
              <a:t>"HelloWorld"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09F4DEFE-943E-C1FE-64FB-59ECE3139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888" y="1995201"/>
            <a:ext cx="5406671" cy="898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/**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* 这是一个文档注释，通常用在类和方法上方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*/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56695CC0-99A5-BB31-9FF9-DE6AB819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888" y="3272570"/>
            <a:ext cx="5406671" cy="3449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// 这是一个单行注释，有效范围是从//开始到当前行结尾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2D885108-6CDC-7F59-592A-95B0DF32C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888" y="3853839"/>
            <a:ext cx="5406671" cy="11758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n-ea"/>
                <a:cs typeface="JetBrains Mono" panose="02000009000000000000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/*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          这是一个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           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多行注释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n-ea"/>
                <a:cs typeface="JetBrains Mono" panose="02000009000000000000" pitchFamily="49" charset="0"/>
              </a:rPr>
              <a:t>         */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F123455-FAF4-972F-971B-E30A3E794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96" y="2052468"/>
            <a:ext cx="1304761" cy="3852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38E77543-272D-0D83-67CA-4036E0081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96" y="2904762"/>
            <a:ext cx="1411788" cy="3852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C358D02-2D64-8D10-4AFC-A22A89892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35" y="4290076"/>
            <a:ext cx="4667572" cy="3842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文档注释：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AC230B-A6B2-9E69-D14C-3CDBB4297503}"/>
              </a:ext>
            </a:extLst>
          </p:cNvPr>
          <p:cNvSpPr txBox="1"/>
          <p:nvPr/>
        </p:nvSpPr>
        <p:spPr>
          <a:xfrm>
            <a:off x="670389" y="2552378"/>
            <a:ext cx="2811005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注释内容，只能写一行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FF9BD7-80AD-421E-D923-14AD2E7D34C9}"/>
              </a:ext>
            </a:extLst>
          </p:cNvPr>
          <p:cNvSpPr txBox="1"/>
          <p:nvPr/>
        </p:nvSpPr>
        <p:spPr>
          <a:xfrm>
            <a:off x="682833" y="3359181"/>
            <a:ext cx="2811005" cy="86177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r>
              <a:rPr lang="en-US" altLang="zh-CN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r>
              <a:rPr lang="en-US" altLang="zh-CN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AE4129-3406-3740-5FEA-6A141D42A9D9}"/>
              </a:ext>
            </a:extLst>
          </p:cNvPr>
          <p:cNvSpPr txBox="1"/>
          <p:nvPr/>
        </p:nvSpPr>
        <p:spPr>
          <a:xfrm>
            <a:off x="670388" y="4790084"/>
            <a:ext cx="2811005" cy="86177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 </a:t>
            </a:r>
          </a:p>
          <a:p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endParaRPr lang="en-US" altLang="zh-CN" sz="12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endParaRPr lang="en-US" altLang="zh-CN" sz="12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70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2" grpId="0"/>
      <p:bldP spid="43" grpId="0"/>
      <p:bldP spid="44" grpId="0"/>
      <p:bldP spid="15" grpId="0"/>
      <p:bldP spid="16" grpId="0"/>
      <p:bldP spid="17" grpId="0"/>
      <p:bldP spid="19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0C94651-BBB2-983D-8F41-2A74882D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295" y="920782"/>
            <a:ext cx="1245917" cy="1107482"/>
          </a:xfrm>
          <a:prstGeom prst="rect">
            <a:avLst/>
          </a:prstGeom>
        </p:spPr>
      </p:pic>
      <p:sp>
        <p:nvSpPr>
          <p:cNvPr id="8" name="Aitds3">
            <a:extLst>
              <a:ext uri="{FF2B5EF4-FFF2-40B4-BE49-F238E27FC236}">
                <a16:creationId xmlns:a16="http://schemas.microsoft.com/office/drawing/2014/main" id="{B1D445D2-73CD-EBCA-0A75-A79D65F5B51B}"/>
              </a:ext>
            </a:extLst>
          </p:cNvPr>
          <p:cNvSpPr/>
          <p:nvPr/>
        </p:nvSpPr>
        <p:spPr>
          <a:xfrm>
            <a:off x="2737014" y="1457572"/>
            <a:ext cx="889872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Java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的关键字和标识符是啥？</a:t>
            </a:r>
          </a:p>
        </p:txBody>
      </p:sp>
      <p:grpSp>
        <p:nvGrpSpPr>
          <p:cNvPr id="9" name="Aitds5">
            <a:extLst>
              <a:ext uri="{FF2B5EF4-FFF2-40B4-BE49-F238E27FC236}">
                <a16:creationId xmlns:a16="http://schemas.microsoft.com/office/drawing/2014/main" id="{D2C9CFC3-7703-41D9-CAC9-329F7FD902AE}"/>
              </a:ext>
            </a:extLst>
          </p:cNvPr>
          <p:cNvGrpSpPr/>
          <p:nvPr/>
        </p:nvGrpSpPr>
        <p:grpSpPr>
          <a:xfrm>
            <a:off x="768254" y="1443821"/>
            <a:ext cx="1769671" cy="360000"/>
            <a:chOff x="2976200" y="987574"/>
            <a:chExt cx="1152128" cy="360000"/>
          </a:xfrm>
        </p:grpSpPr>
        <p:sp>
          <p:nvSpPr>
            <p:cNvPr id="10" name="Aitds5-1">
              <a:extLst>
                <a:ext uri="{FF2B5EF4-FFF2-40B4-BE49-F238E27FC236}">
                  <a16:creationId xmlns:a16="http://schemas.microsoft.com/office/drawing/2014/main" id="{C20A4A4C-71F0-71F0-298B-06318E7FA212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1" name="Aitds5-2">
              <a:extLst>
                <a:ext uri="{FF2B5EF4-FFF2-40B4-BE49-F238E27FC236}">
                  <a16:creationId xmlns:a16="http://schemas.microsoft.com/office/drawing/2014/main" id="{60EC310A-9CA5-906C-23D9-41852105CBCF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EB14322-8780-C635-3D41-AC26A465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87" y="2028264"/>
            <a:ext cx="8374914" cy="43679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0ACAAE-3FCD-79C2-FF8E-365CBDC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认识关键字、标识符</a:t>
            </a:r>
          </a:p>
        </p:txBody>
      </p:sp>
    </p:spTree>
    <p:extLst>
      <p:ext uri="{BB962C8B-B14F-4D97-AF65-F5344CB8AC3E}">
        <p14:creationId xmlns:p14="http://schemas.microsoft.com/office/powerpoint/2010/main" val="32769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5B3CE4-6C67-F46A-079B-22C159D7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576196" y="911205"/>
            <a:ext cx="1032312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语言自己用的一些词汇，有特殊作用的，称之为关键字，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BB37CA-6850-428E-8DF3-1FEFA822177A}"/>
              </a:ext>
            </a:extLst>
          </p:cNvPr>
          <p:cNvSpPr txBox="1"/>
          <p:nvPr/>
        </p:nvSpPr>
        <p:spPr>
          <a:xfrm>
            <a:off x="576195" y="2326325"/>
            <a:ext cx="9220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注意：关键字是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用了的，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我们就不能用来为做为自己的：类名、变量名，否则会报错！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EE3F13-297B-721F-1314-6CC6852E762B}"/>
              </a:ext>
            </a:extLst>
          </p:cNvPr>
          <p:cNvSpPr txBox="1"/>
          <p:nvPr/>
        </p:nvSpPr>
        <p:spPr>
          <a:xfrm>
            <a:off x="576196" y="1801466"/>
            <a:ext cx="240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认识它的目的是什么？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105800-0861-5AA2-B099-06CFFD80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86" y="3429000"/>
            <a:ext cx="4130392" cy="365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0A23C4A-3E2C-1AF6-D152-E6692CB5DEA9}"/>
              </a:ext>
            </a:extLst>
          </p:cNvPr>
          <p:cNvGrpSpPr/>
          <p:nvPr/>
        </p:nvGrpSpPr>
        <p:grpSpPr>
          <a:xfrm>
            <a:off x="613520" y="2889917"/>
            <a:ext cx="6119129" cy="2711559"/>
            <a:chOff x="982640" y="1286614"/>
            <a:chExt cx="10081118" cy="5023499"/>
          </a:xfrm>
        </p:grpSpPr>
        <p:sp>
          <p:nvSpPr>
            <p:cNvPr id="4" name="圆角矩形 20">
              <a:extLst>
                <a:ext uri="{FF2B5EF4-FFF2-40B4-BE49-F238E27FC236}">
                  <a16:creationId xmlns:a16="http://schemas.microsoft.com/office/drawing/2014/main" id="{88257627-2B0E-3F9D-A14C-4A6B71D8FC0D}"/>
                </a:ext>
              </a:extLst>
            </p:cNvPr>
            <p:cNvSpPr/>
            <p:nvPr/>
          </p:nvSpPr>
          <p:spPr>
            <a:xfrm rot="16200000">
              <a:off x="3563539" y="-1190106"/>
              <a:ext cx="5023499" cy="9976939"/>
            </a:xfrm>
            <a:prstGeom prst="roundRect">
              <a:avLst>
                <a:gd name="adj" fmla="val 467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8100000" scaled="0"/>
              <a:tileRect/>
            </a:gradFill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8100000" scaled="0"/>
                <a:tileRect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" name="圆角矩形 21">
              <a:extLst>
                <a:ext uri="{FF2B5EF4-FFF2-40B4-BE49-F238E27FC236}">
                  <a16:creationId xmlns:a16="http://schemas.microsoft.com/office/drawing/2014/main" id="{CCDE9671-2AC5-2EE6-D1E1-CBCABB77FD81}"/>
                </a:ext>
              </a:extLst>
            </p:cNvPr>
            <p:cNvSpPr/>
            <p:nvPr/>
          </p:nvSpPr>
          <p:spPr>
            <a:xfrm rot="16200000">
              <a:off x="3788070" y="-980490"/>
              <a:ext cx="4628185" cy="955771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699BF27-1802-D37E-E262-91F7C145992F}"/>
                </a:ext>
              </a:extLst>
            </p:cNvPr>
            <p:cNvGrpSpPr/>
            <p:nvPr/>
          </p:nvGrpSpPr>
          <p:grpSpPr>
            <a:xfrm>
              <a:off x="982640" y="1596963"/>
              <a:ext cx="751226" cy="4402810"/>
              <a:chOff x="982640" y="1596963"/>
              <a:chExt cx="751226" cy="4402810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BB65455-0CA6-9599-18D6-E8B38622BD85}"/>
                  </a:ext>
                </a:extLst>
              </p:cNvPr>
              <p:cNvGrpSpPr/>
              <p:nvPr/>
            </p:nvGrpSpPr>
            <p:grpSpPr>
              <a:xfrm rot="16200000">
                <a:off x="-615716" y="3650191"/>
                <a:ext cx="4402810" cy="296354"/>
                <a:chOff x="2149635" y="1165383"/>
                <a:chExt cx="3485831" cy="234634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BE5682B0-02F7-9CE0-EB7C-31D69282C05F}"/>
                    </a:ext>
                  </a:extLst>
                </p:cNvPr>
                <p:cNvGrpSpPr/>
                <p:nvPr/>
              </p:nvGrpSpPr>
              <p:grpSpPr>
                <a:xfrm>
                  <a:off x="2149635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59A192B7-9E2D-90B2-FED3-FA7CD889657C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A2CDEDE4-E394-5387-EA23-777687F0F0EA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D4A9A316-DEC2-2662-EFF0-FFD7A1B96717}"/>
                    </a:ext>
                  </a:extLst>
                </p:cNvPr>
                <p:cNvGrpSpPr/>
                <p:nvPr/>
              </p:nvGrpSpPr>
              <p:grpSpPr>
                <a:xfrm>
                  <a:off x="2510880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10BB6A93-A3C8-6156-441F-363576905070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D93F947C-6D1E-0EDD-901C-2947CFB4ED49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CF7C5280-C47B-1A5B-B1EB-1DE53550F21C}"/>
                    </a:ext>
                  </a:extLst>
                </p:cNvPr>
                <p:cNvGrpSpPr/>
                <p:nvPr/>
              </p:nvGrpSpPr>
              <p:grpSpPr>
                <a:xfrm>
                  <a:off x="2872124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550AE45C-3D62-B7C0-336D-4D7178FE2F94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DC69E608-1A86-CEF6-9016-EA684C6CA511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313F993D-CAED-27F3-4D2D-50AE989FD8C1}"/>
                    </a:ext>
                  </a:extLst>
                </p:cNvPr>
                <p:cNvGrpSpPr/>
                <p:nvPr/>
              </p:nvGrpSpPr>
              <p:grpSpPr>
                <a:xfrm>
                  <a:off x="3233369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BD55158A-12AD-5278-15F9-84D92D72D291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F3FCCCD6-F19B-6947-CC36-38377631F577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74B3F08C-B5D6-0B8F-79BB-ED257AF2A509}"/>
                    </a:ext>
                  </a:extLst>
                </p:cNvPr>
                <p:cNvGrpSpPr/>
                <p:nvPr/>
              </p:nvGrpSpPr>
              <p:grpSpPr>
                <a:xfrm>
                  <a:off x="3594615" y="1165383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6005A555-7E63-0279-FA0F-0817F1F37893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BEEBAC34-B5C7-4867-F279-B584CDD20462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6CD9EE5F-35FC-13F5-7F16-41AC420B6A24}"/>
                    </a:ext>
                  </a:extLst>
                </p:cNvPr>
                <p:cNvGrpSpPr/>
                <p:nvPr/>
              </p:nvGrpSpPr>
              <p:grpSpPr>
                <a:xfrm>
                  <a:off x="3955858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6335453A-20B5-A1D4-0375-71161449FEF7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ECE532E9-BA69-6835-82BB-5B8A108837E0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A67DC76F-27CD-17B1-8E79-E855CFEDBAFC}"/>
                    </a:ext>
                  </a:extLst>
                </p:cNvPr>
                <p:cNvGrpSpPr/>
                <p:nvPr/>
              </p:nvGrpSpPr>
              <p:grpSpPr>
                <a:xfrm>
                  <a:off x="4317103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655E86A9-D680-227C-71B3-47D7C5E0501C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15A661A8-9015-FFA5-9A86-7BEF988BF331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6B480963-8174-B7AA-DE8A-0AF3724EE9D3}"/>
                    </a:ext>
                  </a:extLst>
                </p:cNvPr>
                <p:cNvGrpSpPr/>
                <p:nvPr/>
              </p:nvGrpSpPr>
              <p:grpSpPr>
                <a:xfrm>
                  <a:off x="4678347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EF9AEB01-A9A8-591C-A644-BDC9AE9EB2DF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02F7B84-4C1B-4A61-077A-470573F96791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2E3F5D8E-53B0-919B-5CC0-A801DC4F4C84}"/>
                    </a:ext>
                  </a:extLst>
                </p:cNvPr>
                <p:cNvGrpSpPr/>
                <p:nvPr/>
              </p:nvGrpSpPr>
              <p:grpSpPr>
                <a:xfrm>
                  <a:off x="5039590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31759764-3D4A-3851-7257-98A585EFDDFD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3E464A43-FC70-13AE-F18B-B63138595C70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2CE223B1-FA08-91EB-ADAD-2AD8EDA32CAA}"/>
                    </a:ext>
                  </a:extLst>
                </p:cNvPr>
                <p:cNvGrpSpPr/>
                <p:nvPr/>
              </p:nvGrpSpPr>
              <p:grpSpPr>
                <a:xfrm>
                  <a:off x="5400834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4C1C30C0-E1B2-47F7-89B4-2EB62A8F7F95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DE5C3C79-DDEF-7CA3-94B2-C6E1EDCB6498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7DA9B56-5A5B-A8E4-E7EE-10FE4194EE7B}"/>
                  </a:ext>
                </a:extLst>
              </p:cNvPr>
              <p:cNvGrpSpPr/>
              <p:nvPr/>
            </p:nvGrpSpPr>
            <p:grpSpPr>
              <a:xfrm rot="16200000">
                <a:off x="1229146" y="5557333"/>
                <a:ext cx="119575" cy="612586"/>
                <a:chOff x="2244455" y="772894"/>
                <a:chExt cx="94658" cy="485003"/>
              </a:xfrm>
            </p:grpSpPr>
            <p:sp>
              <p:nvSpPr>
                <p:cNvPr id="41" name="圆角矩形 52">
                  <a:extLst>
                    <a:ext uri="{FF2B5EF4-FFF2-40B4-BE49-F238E27FC236}">
                      <a16:creationId xmlns:a16="http://schemas.microsoft.com/office/drawing/2014/main" id="{1332F20D-A3DB-2FC7-556A-8AF02C4F9462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圆角矩形 53">
                  <a:extLst>
                    <a:ext uri="{FF2B5EF4-FFF2-40B4-BE49-F238E27FC236}">
                      <a16:creationId xmlns:a16="http://schemas.microsoft.com/office/drawing/2014/main" id="{A612A746-4472-F135-8EB4-AD64918BC859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DDE2AA7-A9F9-0EFB-E41F-1E019DE130CE}"/>
                  </a:ext>
                </a:extLst>
              </p:cNvPr>
              <p:cNvGrpSpPr/>
              <p:nvPr/>
            </p:nvGrpSpPr>
            <p:grpSpPr>
              <a:xfrm rot="16200000">
                <a:off x="1229146" y="5099277"/>
                <a:ext cx="119575" cy="612586"/>
                <a:chOff x="2244455" y="772894"/>
                <a:chExt cx="94658" cy="485003"/>
              </a:xfrm>
            </p:grpSpPr>
            <p:sp>
              <p:nvSpPr>
                <p:cNvPr id="39" name="圆角矩形 50">
                  <a:extLst>
                    <a:ext uri="{FF2B5EF4-FFF2-40B4-BE49-F238E27FC236}">
                      <a16:creationId xmlns:a16="http://schemas.microsoft.com/office/drawing/2014/main" id="{390D7A66-A3B6-E22C-906D-A123A26F765F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圆角矩形 51">
                  <a:extLst>
                    <a:ext uri="{FF2B5EF4-FFF2-40B4-BE49-F238E27FC236}">
                      <a16:creationId xmlns:a16="http://schemas.microsoft.com/office/drawing/2014/main" id="{A5DDCE62-E370-9D65-8D24-135BA067AACA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D33966F2-575F-4079-FDC7-561336CE92B3}"/>
                  </a:ext>
                </a:extLst>
              </p:cNvPr>
              <p:cNvGrpSpPr/>
              <p:nvPr/>
            </p:nvGrpSpPr>
            <p:grpSpPr>
              <a:xfrm rot="16200000">
                <a:off x="1229146" y="4641222"/>
                <a:ext cx="119575" cy="612586"/>
                <a:chOff x="2244455" y="772894"/>
                <a:chExt cx="94658" cy="485003"/>
              </a:xfrm>
            </p:grpSpPr>
            <p:sp>
              <p:nvSpPr>
                <p:cNvPr id="37" name="圆角矩形 48">
                  <a:extLst>
                    <a:ext uri="{FF2B5EF4-FFF2-40B4-BE49-F238E27FC236}">
                      <a16:creationId xmlns:a16="http://schemas.microsoft.com/office/drawing/2014/main" id="{0068111A-0F5F-FDFF-9658-382161B9EF32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圆角矩形 49">
                  <a:extLst>
                    <a:ext uri="{FF2B5EF4-FFF2-40B4-BE49-F238E27FC236}">
                      <a16:creationId xmlns:a16="http://schemas.microsoft.com/office/drawing/2014/main" id="{CA6C1499-CD02-6015-F964-22673ACF8D2C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22F3BF7-8984-D58C-C286-5B746D770DAD}"/>
                  </a:ext>
                </a:extLst>
              </p:cNvPr>
              <p:cNvGrpSpPr/>
              <p:nvPr/>
            </p:nvGrpSpPr>
            <p:grpSpPr>
              <a:xfrm rot="16200000">
                <a:off x="1229146" y="4183167"/>
                <a:ext cx="119575" cy="612586"/>
                <a:chOff x="2244455" y="772894"/>
                <a:chExt cx="94658" cy="485003"/>
              </a:xfrm>
            </p:grpSpPr>
            <p:sp>
              <p:nvSpPr>
                <p:cNvPr id="35" name="圆角矩形 46">
                  <a:extLst>
                    <a:ext uri="{FF2B5EF4-FFF2-40B4-BE49-F238E27FC236}">
                      <a16:creationId xmlns:a16="http://schemas.microsoft.com/office/drawing/2014/main" id="{9DE15FC6-F244-D63F-BD10-F542C169709B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圆角矩形 47">
                  <a:extLst>
                    <a:ext uri="{FF2B5EF4-FFF2-40B4-BE49-F238E27FC236}">
                      <a16:creationId xmlns:a16="http://schemas.microsoft.com/office/drawing/2014/main" id="{4A714306-4B32-DA87-52BF-70656549CDB0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6D05D3FA-CAE9-E8D4-8A40-CB768811796C}"/>
                  </a:ext>
                </a:extLst>
              </p:cNvPr>
              <p:cNvGrpSpPr/>
              <p:nvPr/>
            </p:nvGrpSpPr>
            <p:grpSpPr>
              <a:xfrm rot="16200000">
                <a:off x="1229146" y="3725113"/>
                <a:ext cx="119575" cy="612586"/>
                <a:chOff x="2244455" y="772894"/>
                <a:chExt cx="94658" cy="485003"/>
              </a:xfrm>
            </p:grpSpPr>
            <p:sp>
              <p:nvSpPr>
                <p:cNvPr id="33" name="圆角矩形 44">
                  <a:extLst>
                    <a:ext uri="{FF2B5EF4-FFF2-40B4-BE49-F238E27FC236}">
                      <a16:creationId xmlns:a16="http://schemas.microsoft.com/office/drawing/2014/main" id="{0F72CE3B-E2FC-8753-AA11-8480A922E103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圆角矩形 45">
                  <a:extLst>
                    <a:ext uri="{FF2B5EF4-FFF2-40B4-BE49-F238E27FC236}">
                      <a16:creationId xmlns:a16="http://schemas.microsoft.com/office/drawing/2014/main" id="{E1B5FA90-519F-D8DB-C65C-FFC073D5B495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238FD9BF-01BC-626D-531D-DAADE285BCD1}"/>
                  </a:ext>
                </a:extLst>
              </p:cNvPr>
              <p:cNvGrpSpPr/>
              <p:nvPr/>
            </p:nvGrpSpPr>
            <p:grpSpPr>
              <a:xfrm rot="16200000">
                <a:off x="1229146" y="3267055"/>
                <a:ext cx="119575" cy="612586"/>
                <a:chOff x="2244455" y="772894"/>
                <a:chExt cx="94658" cy="485003"/>
              </a:xfrm>
            </p:grpSpPr>
            <p:sp>
              <p:nvSpPr>
                <p:cNvPr id="31" name="圆角矩形 42">
                  <a:extLst>
                    <a:ext uri="{FF2B5EF4-FFF2-40B4-BE49-F238E27FC236}">
                      <a16:creationId xmlns:a16="http://schemas.microsoft.com/office/drawing/2014/main" id="{8C47DC2C-B8A2-7CE0-565D-336CFCF50CA7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圆角矩形 43">
                  <a:extLst>
                    <a:ext uri="{FF2B5EF4-FFF2-40B4-BE49-F238E27FC236}">
                      <a16:creationId xmlns:a16="http://schemas.microsoft.com/office/drawing/2014/main" id="{B47C3727-523F-13E4-3102-D4E3DD49211C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8AA70FE-EC01-2C92-A22F-B48367866EFA}"/>
                  </a:ext>
                </a:extLst>
              </p:cNvPr>
              <p:cNvGrpSpPr/>
              <p:nvPr/>
            </p:nvGrpSpPr>
            <p:grpSpPr>
              <a:xfrm rot="16200000">
                <a:off x="1229145" y="2808999"/>
                <a:ext cx="119575" cy="612586"/>
                <a:chOff x="2244455" y="772894"/>
                <a:chExt cx="94658" cy="485003"/>
              </a:xfrm>
            </p:grpSpPr>
            <p:sp>
              <p:nvSpPr>
                <p:cNvPr id="29" name="圆角矩形 40">
                  <a:extLst>
                    <a:ext uri="{FF2B5EF4-FFF2-40B4-BE49-F238E27FC236}">
                      <a16:creationId xmlns:a16="http://schemas.microsoft.com/office/drawing/2014/main" id="{F9473449-284B-5E59-FE26-522BFF3C26DA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圆角矩形 41">
                  <a:extLst>
                    <a:ext uri="{FF2B5EF4-FFF2-40B4-BE49-F238E27FC236}">
                      <a16:creationId xmlns:a16="http://schemas.microsoft.com/office/drawing/2014/main" id="{FE0B0288-9270-ECBA-1A58-7A9D6AB431D7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F5F1879-757F-9BD5-5C75-9BE6DD09A6EB}"/>
                  </a:ext>
                </a:extLst>
              </p:cNvPr>
              <p:cNvGrpSpPr/>
              <p:nvPr/>
            </p:nvGrpSpPr>
            <p:grpSpPr>
              <a:xfrm rot="16200000">
                <a:off x="1229146" y="2350946"/>
                <a:ext cx="119575" cy="612586"/>
                <a:chOff x="2244455" y="772894"/>
                <a:chExt cx="94658" cy="485003"/>
              </a:xfrm>
            </p:grpSpPr>
            <p:sp>
              <p:nvSpPr>
                <p:cNvPr id="27" name="圆角矩形 38">
                  <a:extLst>
                    <a:ext uri="{FF2B5EF4-FFF2-40B4-BE49-F238E27FC236}">
                      <a16:creationId xmlns:a16="http://schemas.microsoft.com/office/drawing/2014/main" id="{B3F6544D-FA57-D233-7BC8-97E92A05220E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圆角矩形 39">
                  <a:extLst>
                    <a:ext uri="{FF2B5EF4-FFF2-40B4-BE49-F238E27FC236}">
                      <a16:creationId xmlns:a16="http://schemas.microsoft.com/office/drawing/2014/main" id="{597C7F80-F3B6-C470-3DD0-8BE44281F151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7279EE8-A2D8-62EB-6536-895510AD37AF}"/>
                  </a:ext>
                </a:extLst>
              </p:cNvPr>
              <p:cNvGrpSpPr/>
              <p:nvPr/>
            </p:nvGrpSpPr>
            <p:grpSpPr>
              <a:xfrm rot="16200000">
                <a:off x="1229146" y="1892893"/>
                <a:ext cx="119575" cy="612586"/>
                <a:chOff x="2244455" y="772894"/>
                <a:chExt cx="94658" cy="485003"/>
              </a:xfrm>
            </p:grpSpPr>
            <p:sp>
              <p:nvSpPr>
                <p:cNvPr id="25" name="圆角矩形 36">
                  <a:extLst>
                    <a:ext uri="{FF2B5EF4-FFF2-40B4-BE49-F238E27FC236}">
                      <a16:creationId xmlns:a16="http://schemas.microsoft.com/office/drawing/2014/main" id="{AB44C5D7-7952-D772-5E6B-8EC02DC5D567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圆角矩形 37">
                  <a:extLst>
                    <a:ext uri="{FF2B5EF4-FFF2-40B4-BE49-F238E27FC236}">
                      <a16:creationId xmlns:a16="http://schemas.microsoft.com/office/drawing/2014/main" id="{F19BFA1A-B0B6-4BDE-3428-2EE962A45ED5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6B9FA43-319E-479D-CCC5-FB01E7E53319}"/>
                  </a:ext>
                </a:extLst>
              </p:cNvPr>
              <p:cNvGrpSpPr/>
              <p:nvPr/>
            </p:nvGrpSpPr>
            <p:grpSpPr>
              <a:xfrm rot="16200000">
                <a:off x="1229146" y="1434840"/>
                <a:ext cx="119575" cy="612586"/>
                <a:chOff x="2244455" y="772894"/>
                <a:chExt cx="94658" cy="485003"/>
              </a:xfrm>
            </p:grpSpPr>
            <p:sp>
              <p:nvSpPr>
                <p:cNvPr id="23" name="圆角矩形 34">
                  <a:extLst>
                    <a:ext uri="{FF2B5EF4-FFF2-40B4-BE49-F238E27FC236}">
                      <a16:creationId xmlns:a16="http://schemas.microsoft.com/office/drawing/2014/main" id="{6E61CDD7-A88F-04F1-E3B7-730E7A2FAAB2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圆角矩形 35">
                  <a:extLst>
                    <a:ext uri="{FF2B5EF4-FFF2-40B4-BE49-F238E27FC236}">
                      <a16:creationId xmlns:a16="http://schemas.microsoft.com/office/drawing/2014/main" id="{A33D7BB1-9C7F-F790-5077-4DFF3BC437F4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19E6E3F-E396-84F8-6288-DD4FA4E5ACE6}"/>
              </a:ext>
            </a:extLst>
          </p:cNvPr>
          <p:cNvGrpSpPr/>
          <p:nvPr/>
        </p:nvGrpSpPr>
        <p:grpSpPr>
          <a:xfrm>
            <a:off x="6430981" y="2975587"/>
            <a:ext cx="135871" cy="2604869"/>
            <a:chOff x="10487694" y="1484274"/>
            <a:chExt cx="190500" cy="462818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27D80AD-3A14-1332-CCC6-EFBB6B0EF0B0}"/>
                </a:ext>
              </a:extLst>
            </p:cNvPr>
            <p:cNvSpPr/>
            <p:nvPr/>
          </p:nvSpPr>
          <p:spPr>
            <a:xfrm>
              <a:off x="10487694" y="1484274"/>
              <a:ext cx="190500" cy="88844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E96FE3E-F209-5EF1-3E86-C995C96F825B}"/>
                </a:ext>
              </a:extLst>
            </p:cNvPr>
            <p:cNvSpPr/>
            <p:nvPr/>
          </p:nvSpPr>
          <p:spPr>
            <a:xfrm>
              <a:off x="10487694" y="2372720"/>
              <a:ext cx="190500" cy="944033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CF06D75-D6F0-B966-47E5-85D4EDF4BAE2}"/>
                </a:ext>
              </a:extLst>
            </p:cNvPr>
            <p:cNvSpPr/>
            <p:nvPr/>
          </p:nvSpPr>
          <p:spPr>
            <a:xfrm>
              <a:off x="10487694" y="3314688"/>
              <a:ext cx="190500" cy="945150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83960D7-CF83-EF76-5006-9908560A059D}"/>
                </a:ext>
              </a:extLst>
            </p:cNvPr>
            <p:cNvSpPr/>
            <p:nvPr/>
          </p:nvSpPr>
          <p:spPr>
            <a:xfrm>
              <a:off x="10487694" y="4258721"/>
              <a:ext cx="190500" cy="944033"/>
            </a:xfrm>
            <a:prstGeom prst="rect">
              <a:avLst/>
            </a:prstGeom>
            <a:solidFill>
              <a:srgbClr val="00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B5B1830-6E37-B762-A52E-ED9256167956}"/>
                </a:ext>
              </a:extLst>
            </p:cNvPr>
            <p:cNvSpPr/>
            <p:nvPr/>
          </p:nvSpPr>
          <p:spPr>
            <a:xfrm>
              <a:off x="10487694" y="5202754"/>
              <a:ext cx="190500" cy="909705"/>
            </a:xfrm>
            <a:prstGeom prst="rect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174983B2-FF96-C5B8-2BA4-F28ABC158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328"/>
              </p:ext>
            </p:extLst>
          </p:nvPr>
        </p:nvGraphicFramePr>
        <p:xfrm>
          <a:off x="1150037" y="3106393"/>
          <a:ext cx="5273271" cy="22587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054654">
                  <a:extLst>
                    <a:ext uri="{9D8B030D-6E8A-4147-A177-3AD203B41FA5}">
                      <a16:colId xmlns:a16="http://schemas.microsoft.com/office/drawing/2014/main" val="3833801771"/>
                    </a:ext>
                  </a:extLst>
                </a:gridCol>
                <a:gridCol w="1214445">
                  <a:extLst>
                    <a:ext uri="{9D8B030D-6E8A-4147-A177-3AD203B41FA5}">
                      <a16:colId xmlns:a16="http://schemas.microsoft.com/office/drawing/2014/main" val="2228191361"/>
                    </a:ext>
                  </a:extLst>
                </a:gridCol>
                <a:gridCol w="986454">
                  <a:extLst>
                    <a:ext uri="{9D8B030D-6E8A-4147-A177-3AD203B41FA5}">
                      <a16:colId xmlns:a16="http://schemas.microsoft.com/office/drawing/2014/main" val="2734722530"/>
                    </a:ext>
                  </a:extLst>
                </a:gridCol>
                <a:gridCol w="1246095">
                  <a:extLst>
                    <a:ext uri="{9D8B030D-6E8A-4147-A177-3AD203B41FA5}">
                      <a16:colId xmlns:a16="http://schemas.microsoft.com/office/drawing/2014/main" val="3124594951"/>
                    </a:ext>
                  </a:extLst>
                </a:gridCol>
                <a:gridCol w="771623">
                  <a:extLst>
                    <a:ext uri="{9D8B030D-6E8A-4147-A177-3AD203B41FA5}">
                      <a16:colId xmlns:a16="http://schemas.microsoft.com/office/drawing/2014/main" val="3116972709"/>
                    </a:ext>
                  </a:extLst>
                </a:gridCol>
              </a:tblGrid>
              <a:tr h="213957">
                <a:tc>
                  <a:txBody>
                    <a:bodyPr/>
                    <a:lstStyle/>
                    <a:p>
                      <a:pPr latinLnBrk="1"/>
                      <a:r>
                        <a:rPr lang="en-US" sz="1200" u="none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abstract</a:t>
                      </a:r>
                      <a:endParaRPr lang="en-US" sz="12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u="none" strike="noStrike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assert</a:t>
                      </a:r>
                      <a:endParaRPr lang="en-US" sz="12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u="none" strike="noStrike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boolean</a:t>
                      </a:r>
                      <a:endParaRPr lang="en-US" sz="12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u="none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break</a:t>
                      </a:r>
                      <a:endParaRPr lang="en-US" sz="12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u="none" strike="noStrik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byte</a:t>
                      </a:r>
                      <a:endParaRPr lang="en-US" sz="12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350628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case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char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227960"/>
                  </a:ext>
                </a:extLst>
              </a:tr>
              <a:tr h="28511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continue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default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do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0707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enum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finally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float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836245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goto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implements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884973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instanceof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native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13753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package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578792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strictfp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short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684583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switch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synchronized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throws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958916"/>
                  </a:ext>
                </a:extLst>
              </a:tr>
              <a:tr h="21395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transient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volatile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while</a:t>
                      </a:r>
                      <a:endParaRPr lang="en-US" sz="12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037" marR="91037" marT="18206" marB="1820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730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5B3CE4-6C67-F46A-079B-22C159D7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E8FC5A-7088-438D-A5E1-516790AAE15F}"/>
              </a:ext>
            </a:extLst>
          </p:cNvPr>
          <p:cNvSpPr txBox="1"/>
          <p:nvPr/>
        </p:nvSpPr>
        <p:spPr>
          <a:xfrm>
            <a:off x="576196" y="911205"/>
            <a:ext cx="1032312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标志符就是名字（如类名、变量名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都是标识符）。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BB37CA-6850-428E-8DF3-1FEFA822177A}"/>
              </a:ext>
            </a:extLst>
          </p:cNvPr>
          <p:cNvSpPr txBox="1"/>
          <p:nvPr/>
        </p:nvSpPr>
        <p:spPr>
          <a:xfrm>
            <a:off x="576195" y="2326325"/>
            <a:ext cx="9220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注意：取名字是有规则的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EE3F13-297B-721F-1314-6CC6852E762B}"/>
              </a:ext>
            </a:extLst>
          </p:cNvPr>
          <p:cNvSpPr txBox="1"/>
          <p:nvPr/>
        </p:nvSpPr>
        <p:spPr>
          <a:xfrm>
            <a:off x="576196" y="1801466"/>
            <a:ext cx="240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认识它的目的是什么？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0A23C4A-3E2C-1AF6-D152-E6692CB5DEA9}"/>
              </a:ext>
            </a:extLst>
          </p:cNvPr>
          <p:cNvGrpSpPr/>
          <p:nvPr/>
        </p:nvGrpSpPr>
        <p:grpSpPr>
          <a:xfrm>
            <a:off x="613520" y="2889917"/>
            <a:ext cx="6119129" cy="2711559"/>
            <a:chOff x="982640" y="1286614"/>
            <a:chExt cx="10081118" cy="5023499"/>
          </a:xfrm>
        </p:grpSpPr>
        <p:sp>
          <p:nvSpPr>
            <p:cNvPr id="4" name="圆角矩形 20">
              <a:extLst>
                <a:ext uri="{FF2B5EF4-FFF2-40B4-BE49-F238E27FC236}">
                  <a16:creationId xmlns:a16="http://schemas.microsoft.com/office/drawing/2014/main" id="{88257627-2B0E-3F9D-A14C-4A6B71D8FC0D}"/>
                </a:ext>
              </a:extLst>
            </p:cNvPr>
            <p:cNvSpPr/>
            <p:nvPr/>
          </p:nvSpPr>
          <p:spPr>
            <a:xfrm rot="16200000">
              <a:off x="3563539" y="-1190106"/>
              <a:ext cx="5023499" cy="9976939"/>
            </a:xfrm>
            <a:prstGeom prst="roundRect">
              <a:avLst>
                <a:gd name="adj" fmla="val 467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8100000" scaled="0"/>
              <a:tileRect/>
            </a:gradFill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8100000" scaled="0"/>
                <a:tileRect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" name="圆角矩形 21">
              <a:extLst>
                <a:ext uri="{FF2B5EF4-FFF2-40B4-BE49-F238E27FC236}">
                  <a16:creationId xmlns:a16="http://schemas.microsoft.com/office/drawing/2014/main" id="{CCDE9671-2AC5-2EE6-D1E1-CBCABB77FD81}"/>
                </a:ext>
              </a:extLst>
            </p:cNvPr>
            <p:cNvSpPr/>
            <p:nvPr/>
          </p:nvSpPr>
          <p:spPr>
            <a:xfrm rot="16200000">
              <a:off x="3788070" y="-980490"/>
              <a:ext cx="4628185" cy="955771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699BF27-1802-D37E-E262-91F7C145992F}"/>
                </a:ext>
              </a:extLst>
            </p:cNvPr>
            <p:cNvGrpSpPr/>
            <p:nvPr/>
          </p:nvGrpSpPr>
          <p:grpSpPr>
            <a:xfrm>
              <a:off x="982640" y="1596963"/>
              <a:ext cx="751226" cy="4402810"/>
              <a:chOff x="982640" y="1596963"/>
              <a:chExt cx="751226" cy="4402810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BB65455-0CA6-9599-18D6-E8B38622BD85}"/>
                  </a:ext>
                </a:extLst>
              </p:cNvPr>
              <p:cNvGrpSpPr/>
              <p:nvPr/>
            </p:nvGrpSpPr>
            <p:grpSpPr>
              <a:xfrm rot="16200000">
                <a:off x="-615716" y="3650191"/>
                <a:ext cx="4402810" cy="296354"/>
                <a:chOff x="2149635" y="1165383"/>
                <a:chExt cx="3485831" cy="234634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BE5682B0-02F7-9CE0-EB7C-31D69282C05F}"/>
                    </a:ext>
                  </a:extLst>
                </p:cNvPr>
                <p:cNvGrpSpPr/>
                <p:nvPr/>
              </p:nvGrpSpPr>
              <p:grpSpPr>
                <a:xfrm>
                  <a:off x="2149635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59A192B7-9E2D-90B2-FED3-FA7CD889657C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A2CDEDE4-E394-5387-EA23-777687F0F0EA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D4A9A316-DEC2-2662-EFF0-FFD7A1B96717}"/>
                    </a:ext>
                  </a:extLst>
                </p:cNvPr>
                <p:cNvGrpSpPr/>
                <p:nvPr/>
              </p:nvGrpSpPr>
              <p:grpSpPr>
                <a:xfrm>
                  <a:off x="2510880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10BB6A93-A3C8-6156-441F-363576905070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D93F947C-6D1E-0EDD-901C-2947CFB4ED49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CF7C5280-C47B-1A5B-B1EB-1DE53550F21C}"/>
                    </a:ext>
                  </a:extLst>
                </p:cNvPr>
                <p:cNvGrpSpPr/>
                <p:nvPr/>
              </p:nvGrpSpPr>
              <p:grpSpPr>
                <a:xfrm>
                  <a:off x="2872124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550AE45C-3D62-B7C0-336D-4D7178FE2F94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DC69E608-1A86-CEF6-9016-EA684C6CA511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313F993D-CAED-27F3-4D2D-50AE989FD8C1}"/>
                    </a:ext>
                  </a:extLst>
                </p:cNvPr>
                <p:cNvGrpSpPr/>
                <p:nvPr/>
              </p:nvGrpSpPr>
              <p:grpSpPr>
                <a:xfrm>
                  <a:off x="3233369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BD55158A-12AD-5278-15F9-84D92D72D291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F3FCCCD6-F19B-6947-CC36-38377631F577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74B3F08C-B5D6-0B8F-79BB-ED257AF2A509}"/>
                    </a:ext>
                  </a:extLst>
                </p:cNvPr>
                <p:cNvGrpSpPr/>
                <p:nvPr/>
              </p:nvGrpSpPr>
              <p:grpSpPr>
                <a:xfrm>
                  <a:off x="3594615" y="1165383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6005A555-7E63-0279-FA0F-0817F1F37893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BEEBAC34-B5C7-4867-F279-B584CDD20462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6CD9EE5F-35FC-13F5-7F16-41AC420B6A24}"/>
                    </a:ext>
                  </a:extLst>
                </p:cNvPr>
                <p:cNvGrpSpPr/>
                <p:nvPr/>
              </p:nvGrpSpPr>
              <p:grpSpPr>
                <a:xfrm>
                  <a:off x="3955858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6335453A-20B5-A1D4-0375-71161449FEF7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ECE532E9-BA69-6835-82BB-5B8A108837E0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A67DC76F-27CD-17B1-8E79-E855CFEDBAFC}"/>
                    </a:ext>
                  </a:extLst>
                </p:cNvPr>
                <p:cNvGrpSpPr/>
                <p:nvPr/>
              </p:nvGrpSpPr>
              <p:grpSpPr>
                <a:xfrm>
                  <a:off x="4317103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655E86A9-D680-227C-71B3-47D7C5E0501C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15A661A8-9015-FFA5-9A86-7BEF988BF331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6B480963-8174-B7AA-DE8A-0AF3724EE9D3}"/>
                    </a:ext>
                  </a:extLst>
                </p:cNvPr>
                <p:cNvGrpSpPr/>
                <p:nvPr/>
              </p:nvGrpSpPr>
              <p:grpSpPr>
                <a:xfrm>
                  <a:off x="4678347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EF9AEB01-A9A8-591C-A644-BDC9AE9EB2DF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02F7B84-4C1B-4A61-077A-470573F96791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2E3F5D8E-53B0-919B-5CC0-A801DC4F4C84}"/>
                    </a:ext>
                  </a:extLst>
                </p:cNvPr>
                <p:cNvGrpSpPr/>
                <p:nvPr/>
              </p:nvGrpSpPr>
              <p:grpSpPr>
                <a:xfrm>
                  <a:off x="5039590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31759764-3D4A-3851-7257-98A585EFDDFD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3E464A43-FC70-13AE-F18B-B63138595C70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2CE223B1-FA08-91EB-ADAD-2AD8EDA32CAA}"/>
                    </a:ext>
                  </a:extLst>
                </p:cNvPr>
                <p:cNvGrpSpPr/>
                <p:nvPr/>
              </p:nvGrpSpPr>
              <p:grpSpPr>
                <a:xfrm>
                  <a:off x="5400834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4C1C30C0-E1B2-47F7-89B4-2EB62A8F7F95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DE5C3C79-DDEF-7CA3-94B2-C6E1EDCB6498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7DA9B56-5A5B-A8E4-E7EE-10FE4194EE7B}"/>
                  </a:ext>
                </a:extLst>
              </p:cNvPr>
              <p:cNvGrpSpPr/>
              <p:nvPr/>
            </p:nvGrpSpPr>
            <p:grpSpPr>
              <a:xfrm rot="16200000">
                <a:off x="1229146" y="5557333"/>
                <a:ext cx="119575" cy="612586"/>
                <a:chOff x="2244455" y="772894"/>
                <a:chExt cx="94658" cy="485003"/>
              </a:xfrm>
            </p:grpSpPr>
            <p:sp>
              <p:nvSpPr>
                <p:cNvPr id="41" name="圆角矩形 52">
                  <a:extLst>
                    <a:ext uri="{FF2B5EF4-FFF2-40B4-BE49-F238E27FC236}">
                      <a16:creationId xmlns:a16="http://schemas.microsoft.com/office/drawing/2014/main" id="{1332F20D-A3DB-2FC7-556A-8AF02C4F9462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圆角矩形 53">
                  <a:extLst>
                    <a:ext uri="{FF2B5EF4-FFF2-40B4-BE49-F238E27FC236}">
                      <a16:creationId xmlns:a16="http://schemas.microsoft.com/office/drawing/2014/main" id="{A612A746-4472-F135-8EB4-AD64918BC859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DDE2AA7-A9F9-0EFB-E41F-1E019DE130CE}"/>
                  </a:ext>
                </a:extLst>
              </p:cNvPr>
              <p:cNvGrpSpPr/>
              <p:nvPr/>
            </p:nvGrpSpPr>
            <p:grpSpPr>
              <a:xfrm rot="16200000">
                <a:off x="1229146" y="5099277"/>
                <a:ext cx="119575" cy="612586"/>
                <a:chOff x="2244455" y="772894"/>
                <a:chExt cx="94658" cy="485003"/>
              </a:xfrm>
            </p:grpSpPr>
            <p:sp>
              <p:nvSpPr>
                <p:cNvPr id="39" name="圆角矩形 50">
                  <a:extLst>
                    <a:ext uri="{FF2B5EF4-FFF2-40B4-BE49-F238E27FC236}">
                      <a16:creationId xmlns:a16="http://schemas.microsoft.com/office/drawing/2014/main" id="{390D7A66-A3B6-E22C-906D-A123A26F765F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圆角矩形 51">
                  <a:extLst>
                    <a:ext uri="{FF2B5EF4-FFF2-40B4-BE49-F238E27FC236}">
                      <a16:creationId xmlns:a16="http://schemas.microsoft.com/office/drawing/2014/main" id="{A5DDCE62-E370-9D65-8D24-135BA067AACA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D33966F2-575F-4079-FDC7-561336CE92B3}"/>
                  </a:ext>
                </a:extLst>
              </p:cNvPr>
              <p:cNvGrpSpPr/>
              <p:nvPr/>
            </p:nvGrpSpPr>
            <p:grpSpPr>
              <a:xfrm rot="16200000">
                <a:off x="1229146" y="4641222"/>
                <a:ext cx="119575" cy="612586"/>
                <a:chOff x="2244455" y="772894"/>
                <a:chExt cx="94658" cy="485003"/>
              </a:xfrm>
            </p:grpSpPr>
            <p:sp>
              <p:nvSpPr>
                <p:cNvPr id="37" name="圆角矩形 48">
                  <a:extLst>
                    <a:ext uri="{FF2B5EF4-FFF2-40B4-BE49-F238E27FC236}">
                      <a16:creationId xmlns:a16="http://schemas.microsoft.com/office/drawing/2014/main" id="{0068111A-0F5F-FDFF-9658-382161B9EF32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圆角矩形 49">
                  <a:extLst>
                    <a:ext uri="{FF2B5EF4-FFF2-40B4-BE49-F238E27FC236}">
                      <a16:creationId xmlns:a16="http://schemas.microsoft.com/office/drawing/2014/main" id="{CA6C1499-CD02-6015-F964-22673ACF8D2C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22F3BF7-8984-D58C-C286-5B746D770DAD}"/>
                  </a:ext>
                </a:extLst>
              </p:cNvPr>
              <p:cNvGrpSpPr/>
              <p:nvPr/>
            </p:nvGrpSpPr>
            <p:grpSpPr>
              <a:xfrm rot="16200000">
                <a:off x="1229146" y="4183167"/>
                <a:ext cx="119575" cy="612586"/>
                <a:chOff x="2244455" y="772894"/>
                <a:chExt cx="94658" cy="485003"/>
              </a:xfrm>
            </p:grpSpPr>
            <p:sp>
              <p:nvSpPr>
                <p:cNvPr id="35" name="圆角矩形 46">
                  <a:extLst>
                    <a:ext uri="{FF2B5EF4-FFF2-40B4-BE49-F238E27FC236}">
                      <a16:creationId xmlns:a16="http://schemas.microsoft.com/office/drawing/2014/main" id="{9DE15FC6-F244-D63F-BD10-F542C169709B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圆角矩形 47">
                  <a:extLst>
                    <a:ext uri="{FF2B5EF4-FFF2-40B4-BE49-F238E27FC236}">
                      <a16:creationId xmlns:a16="http://schemas.microsoft.com/office/drawing/2014/main" id="{4A714306-4B32-DA87-52BF-70656549CDB0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6D05D3FA-CAE9-E8D4-8A40-CB768811796C}"/>
                  </a:ext>
                </a:extLst>
              </p:cNvPr>
              <p:cNvGrpSpPr/>
              <p:nvPr/>
            </p:nvGrpSpPr>
            <p:grpSpPr>
              <a:xfrm rot="16200000">
                <a:off x="1229146" y="3725113"/>
                <a:ext cx="119575" cy="612586"/>
                <a:chOff x="2244455" y="772894"/>
                <a:chExt cx="94658" cy="485003"/>
              </a:xfrm>
            </p:grpSpPr>
            <p:sp>
              <p:nvSpPr>
                <p:cNvPr id="33" name="圆角矩形 44">
                  <a:extLst>
                    <a:ext uri="{FF2B5EF4-FFF2-40B4-BE49-F238E27FC236}">
                      <a16:creationId xmlns:a16="http://schemas.microsoft.com/office/drawing/2014/main" id="{0F72CE3B-E2FC-8753-AA11-8480A922E103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圆角矩形 45">
                  <a:extLst>
                    <a:ext uri="{FF2B5EF4-FFF2-40B4-BE49-F238E27FC236}">
                      <a16:creationId xmlns:a16="http://schemas.microsoft.com/office/drawing/2014/main" id="{E1B5FA90-519F-D8DB-C65C-FFC073D5B495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238FD9BF-01BC-626D-531D-DAADE285BCD1}"/>
                  </a:ext>
                </a:extLst>
              </p:cNvPr>
              <p:cNvGrpSpPr/>
              <p:nvPr/>
            </p:nvGrpSpPr>
            <p:grpSpPr>
              <a:xfrm rot="16200000">
                <a:off x="1229146" y="3267055"/>
                <a:ext cx="119575" cy="612586"/>
                <a:chOff x="2244455" y="772894"/>
                <a:chExt cx="94658" cy="485003"/>
              </a:xfrm>
            </p:grpSpPr>
            <p:sp>
              <p:nvSpPr>
                <p:cNvPr id="31" name="圆角矩形 42">
                  <a:extLst>
                    <a:ext uri="{FF2B5EF4-FFF2-40B4-BE49-F238E27FC236}">
                      <a16:creationId xmlns:a16="http://schemas.microsoft.com/office/drawing/2014/main" id="{8C47DC2C-B8A2-7CE0-565D-336CFCF50CA7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圆角矩形 43">
                  <a:extLst>
                    <a:ext uri="{FF2B5EF4-FFF2-40B4-BE49-F238E27FC236}">
                      <a16:creationId xmlns:a16="http://schemas.microsoft.com/office/drawing/2014/main" id="{B47C3727-523F-13E4-3102-D4E3DD49211C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8AA70FE-EC01-2C92-A22F-B48367866EFA}"/>
                  </a:ext>
                </a:extLst>
              </p:cNvPr>
              <p:cNvGrpSpPr/>
              <p:nvPr/>
            </p:nvGrpSpPr>
            <p:grpSpPr>
              <a:xfrm rot="16200000">
                <a:off x="1229145" y="2808999"/>
                <a:ext cx="119575" cy="612586"/>
                <a:chOff x="2244455" y="772894"/>
                <a:chExt cx="94658" cy="485003"/>
              </a:xfrm>
            </p:grpSpPr>
            <p:sp>
              <p:nvSpPr>
                <p:cNvPr id="29" name="圆角矩形 40">
                  <a:extLst>
                    <a:ext uri="{FF2B5EF4-FFF2-40B4-BE49-F238E27FC236}">
                      <a16:creationId xmlns:a16="http://schemas.microsoft.com/office/drawing/2014/main" id="{F9473449-284B-5E59-FE26-522BFF3C26DA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圆角矩形 41">
                  <a:extLst>
                    <a:ext uri="{FF2B5EF4-FFF2-40B4-BE49-F238E27FC236}">
                      <a16:creationId xmlns:a16="http://schemas.microsoft.com/office/drawing/2014/main" id="{FE0B0288-9270-ECBA-1A58-7A9D6AB431D7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F5F1879-757F-9BD5-5C75-9BE6DD09A6EB}"/>
                  </a:ext>
                </a:extLst>
              </p:cNvPr>
              <p:cNvGrpSpPr/>
              <p:nvPr/>
            </p:nvGrpSpPr>
            <p:grpSpPr>
              <a:xfrm rot="16200000">
                <a:off x="1229146" y="2350946"/>
                <a:ext cx="119575" cy="612586"/>
                <a:chOff x="2244455" y="772894"/>
                <a:chExt cx="94658" cy="485003"/>
              </a:xfrm>
            </p:grpSpPr>
            <p:sp>
              <p:nvSpPr>
                <p:cNvPr id="27" name="圆角矩形 38">
                  <a:extLst>
                    <a:ext uri="{FF2B5EF4-FFF2-40B4-BE49-F238E27FC236}">
                      <a16:creationId xmlns:a16="http://schemas.microsoft.com/office/drawing/2014/main" id="{B3F6544D-FA57-D233-7BC8-97E92A05220E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圆角矩形 39">
                  <a:extLst>
                    <a:ext uri="{FF2B5EF4-FFF2-40B4-BE49-F238E27FC236}">
                      <a16:creationId xmlns:a16="http://schemas.microsoft.com/office/drawing/2014/main" id="{597C7F80-F3B6-C470-3DD0-8BE44281F151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7279EE8-A2D8-62EB-6536-895510AD37AF}"/>
                  </a:ext>
                </a:extLst>
              </p:cNvPr>
              <p:cNvGrpSpPr/>
              <p:nvPr/>
            </p:nvGrpSpPr>
            <p:grpSpPr>
              <a:xfrm rot="16200000">
                <a:off x="1229146" y="1892893"/>
                <a:ext cx="119575" cy="612586"/>
                <a:chOff x="2244455" y="772894"/>
                <a:chExt cx="94658" cy="485003"/>
              </a:xfrm>
            </p:grpSpPr>
            <p:sp>
              <p:nvSpPr>
                <p:cNvPr id="25" name="圆角矩形 36">
                  <a:extLst>
                    <a:ext uri="{FF2B5EF4-FFF2-40B4-BE49-F238E27FC236}">
                      <a16:creationId xmlns:a16="http://schemas.microsoft.com/office/drawing/2014/main" id="{AB44C5D7-7952-D772-5E6B-8EC02DC5D567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圆角矩形 37">
                  <a:extLst>
                    <a:ext uri="{FF2B5EF4-FFF2-40B4-BE49-F238E27FC236}">
                      <a16:creationId xmlns:a16="http://schemas.microsoft.com/office/drawing/2014/main" id="{F19BFA1A-B0B6-4BDE-3428-2EE962A45ED5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6B9FA43-319E-479D-CCC5-FB01E7E53319}"/>
                  </a:ext>
                </a:extLst>
              </p:cNvPr>
              <p:cNvGrpSpPr/>
              <p:nvPr/>
            </p:nvGrpSpPr>
            <p:grpSpPr>
              <a:xfrm rot="16200000">
                <a:off x="1229146" y="1434840"/>
                <a:ext cx="119575" cy="612586"/>
                <a:chOff x="2244455" y="772894"/>
                <a:chExt cx="94658" cy="485003"/>
              </a:xfrm>
            </p:grpSpPr>
            <p:sp>
              <p:nvSpPr>
                <p:cNvPr id="23" name="圆角矩形 34">
                  <a:extLst>
                    <a:ext uri="{FF2B5EF4-FFF2-40B4-BE49-F238E27FC236}">
                      <a16:creationId xmlns:a16="http://schemas.microsoft.com/office/drawing/2014/main" id="{6E61CDD7-A88F-04F1-E3B7-730E7A2FAAB2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圆角矩形 35">
                  <a:extLst>
                    <a:ext uri="{FF2B5EF4-FFF2-40B4-BE49-F238E27FC236}">
                      <a16:creationId xmlns:a16="http://schemas.microsoft.com/office/drawing/2014/main" id="{A33D7BB1-9C7F-F790-5077-4DFF3BC437F4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19E6E3F-E396-84F8-6288-DD4FA4E5ACE6}"/>
              </a:ext>
            </a:extLst>
          </p:cNvPr>
          <p:cNvGrpSpPr/>
          <p:nvPr/>
        </p:nvGrpSpPr>
        <p:grpSpPr>
          <a:xfrm>
            <a:off x="6430981" y="2975587"/>
            <a:ext cx="135871" cy="2604869"/>
            <a:chOff x="10487694" y="1484274"/>
            <a:chExt cx="190500" cy="462818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27D80AD-3A14-1332-CCC6-EFBB6B0EF0B0}"/>
                </a:ext>
              </a:extLst>
            </p:cNvPr>
            <p:cNvSpPr/>
            <p:nvPr/>
          </p:nvSpPr>
          <p:spPr>
            <a:xfrm>
              <a:off x="10487694" y="1484274"/>
              <a:ext cx="190500" cy="88844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E96FE3E-F209-5EF1-3E86-C995C96F825B}"/>
                </a:ext>
              </a:extLst>
            </p:cNvPr>
            <p:cNvSpPr/>
            <p:nvPr/>
          </p:nvSpPr>
          <p:spPr>
            <a:xfrm>
              <a:off x="10487694" y="2372720"/>
              <a:ext cx="190500" cy="944033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CF06D75-D6F0-B966-47E5-85D4EDF4BAE2}"/>
                </a:ext>
              </a:extLst>
            </p:cNvPr>
            <p:cNvSpPr/>
            <p:nvPr/>
          </p:nvSpPr>
          <p:spPr>
            <a:xfrm>
              <a:off x="10487694" y="3314688"/>
              <a:ext cx="190500" cy="945150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83960D7-CF83-EF76-5006-9908560A059D}"/>
                </a:ext>
              </a:extLst>
            </p:cNvPr>
            <p:cNvSpPr/>
            <p:nvPr/>
          </p:nvSpPr>
          <p:spPr>
            <a:xfrm>
              <a:off x="10487694" y="4258721"/>
              <a:ext cx="190500" cy="944033"/>
            </a:xfrm>
            <a:prstGeom prst="rect">
              <a:avLst/>
            </a:prstGeom>
            <a:solidFill>
              <a:srgbClr val="00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B5B1830-6E37-B762-A52E-ED9256167956}"/>
                </a:ext>
              </a:extLst>
            </p:cNvPr>
            <p:cNvSpPr/>
            <p:nvPr/>
          </p:nvSpPr>
          <p:spPr>
            <a:xfrm>
              <a:off x="10487694" y="5202754"/>
              <a:ext cx="190500" cy="909705"/>
            </a:xfrm>
            <a:prstGeom prst="rect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8B774467-4CCE-7F33-73F8-E0E8CF20F88E}"/>
              </a:ext>
            </a:extLst>
          </p:cNvPr>
          <p:cNvSpPr txBox="1"/>
          <p:nvPr/>
        </p:nvSpPr>
        <p:spPr>
          <a:xfrm>
            <a:off x="1048588" y="3077487"/>
            <a:ext cx="6094324" cy="34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一般由数字、字母、下划线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(_)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和美元符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($)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等组成</a:t>
            </a:r>
            <a:endParaRPr lang="zh-CN" altLang="en-US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E316998-CC5F-36F8-4FE5-6F54551E3D59}"/>
              </a:ext>
            </a:extLst>
          </p:cNvPr>
          <p:cNvSpPr txBox="1"/>
          <p:nvPr/>
        </p:nvSpPr>
        <p:spPr>
          <a:xfrm>
            <a:off x="1128896" y="3576347"/>
            <a:ext cx="6094324" cy="34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不能以数字开头，不能是关键字，不能包含一些特殊字符（</a:t>
            </a:r>
            <a:r>
              <a:rPr lang="en-US" altLang="zh-CN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…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183BDA1-3E22-B5F4-9D91-7E8E103445C3}"/>
              </a:ext>
            </a:extLst>
          </p:cNvPr>
          <p:cNvSpPr txBox="1"/>
          <p:nvPr/>
        </p:nvSpPr>
        <p:spPr>
          <a:xfrm>
            <a:off x="1138827" y="4034788"/>
            <a:ext cx="6094324" cy="3434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变量名：建议首字母小写，满足“驼峰模式”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31C9B71-E794-1638-7A46-215771D17CF5}"/>
              </a:ext>
            </a:extLst>
          </p:cNvPr>
          <p:cNvSpPr txBox="1"/>
          <p:nvPr/>
        </p:nvSpPr>
        <p:spPr>
          <a:xfrm>
            <a:off x="1138827" y="4533267"/>
            <a:ext cx="6094324" cy="4678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类名：建议首字母大写，满足“驼峰模式”</a:t>
            </a:r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0DAA6079-D631-CD4C-8733-33AC80C5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73" y="2970441"/>
            <a:ext cx="1888474" cy="12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">
            <a:extLst>
              <a:ext uri="{FF2B5EF4-FFF2-40B4-BE49-F238E27FC236}">
                <a16:creationId xmlns:a16="http://schemas.microsoft.com/office/drawing/2014/main" id="{52D3850E-F023-4B04-5D51-A29A1310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768" y="4425388"/>
            <a:ext cx="1832015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studyNumber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3" name="Rectangle 1">
            <a:extLst>
              <a:ext uri="{FF2B5EF4-FFF2-40B4-BE49-F238E27FC236}">
                <a16:creationId xmlns:a16="http://schemas.microsoft.com/office/drawing/2014/main" id="{BAF9CF80-B173-36F2-8D66-A032D8F5D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769" y="5000692"/>
            <a:ext cx="1729378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610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122" grpId="0" animBg="1"/>
      <p:bldP spid="1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什么是关键字？需要注意什么？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关键字就是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自己要用到的词，并且有特殊含义的一些词。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我们就不能用来为做为：类名、变量名，否则会报错！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/>
              <a:t>什么是标识符？需要注意什么？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标识符就是名字。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标识符的规则：由数字，字母，下划线，美元符等组成，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且不能数字开头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，不能用关键字，不能用特殊符号（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428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4756F-CAE1-8852-8275-CFC96388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注释的特点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410704B-EF78-419E-94BE-B6B26D6B9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96" y="993128"/>
            <a:ext cx="2730694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注释不影响程序的执行。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862499-89FF-4008-AB38-993FAB70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79" y="1936838"/>
            <a:ext cx="4439459" cy="316240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/**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目标：让同学们学会使用注释</a:t>
            </a:r>
            <a:b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个程序就是讲解注释的使用的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CommentDemo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下面是一行输出，往控制台打印一下我的心情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开始正式学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Java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程序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，很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哈皮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!"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/*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窗前明月光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疑是地上霜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举头望明月</a:t>
            </a:r>
            <a:endParaRPr lang="en-US" altLang="zh-CN" sz="105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低头想姑娘  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"Dlei"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08D7AA-F114-4908-A717-A36C3358F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802" y="2098420"/>
            <a:ext cx="4439459" cy="1708160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CommentDemo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NoteDemo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开始正式学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Java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程序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，很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哈皮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!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"Dlei"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A0640A-2F68-43DB-86BF-596653E868E8}"/>
              </a:ext>
            </a:extLst>
          </p:cNvPr>
          <p:cNvCxnSpPr/>
          <p:nvPr/>
        </p:nvCxnSpPr>
        <p:spPr>
          <a:xfrm>
            <a:off x="5028938" y="3076226"/>
            <a:ext cx="22778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14C399A-DAE0-433C-BF4E-68A32C91829A}"/>
              </a:ext>
            </a:extLst>
          </p:cNvPr>
          <p:cNvSpPr txBox="1"/>
          <p:nvPr/>
        </p:nvSpPr>
        <p:spPr>
          <a:xfrm>
            <a:off x="5211518" y="2665919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进行编译后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435664-A57E-411B-86AB-EBEAFFE2C0CA}"/>
              </a:ext>
            </a:extLst>
          </p:cNvPr>
          <p:cNvSpPr txBox="1"/>
          <p:nvPr/>
        </p:nvSpPr>
        <p:spPr>
          <a:xfrm>
            <a:off x="1582354" y="1582800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CommentDemo.java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303DD8-600D-4E36-B987-2CA820025FF4}"/>
              </a:ext>
            </a:extLst>
          </p:cNvPr>
          <p:cNvSpPr txBox="1"/>
          <p:nvPr/>
        </p:nvSpPr>
        <p:spPr>
          <a:xfrm>
            <a:off x="7733062" y="1640785"/>
            <a:ext cx="401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CommentDemo.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class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961C57-25C9-6431-C076-7008AB2C33EA}"/>
              </a:ext>
            </a:extLst>
          </p:cNvPr>
          <p:cNvSpPr txBox="1"/>
          <p:nvPr/>
        </p:nvSpPr>
        <p:spPr>
          <a:xfrm>
            <a:off x="7213706" y="3911429"/>
            <a:ext cx="4331556" cy="1327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原因：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注释只作用在写代码阶段，编译后的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文件中已经没有注释了，所以注释不会影响程序的执行。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9" grpId="0"/>
      <p:bldP spid="1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6EB7-D021-97C8-CB86-B917792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1226138"/>
            <a:ext cx="8288867" cy="25902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B16672B-94C5-847E-8013-51BE6F7F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可以帮助我们自动生成注释内容</a:t>
            </a:r>
          </a:p>
        </p:txBody>
      </p:sp>
    </p:spTree>
    <p:extLst>
      <p:ext uri="{BB962C8B-B14F-4D97-AF65-F5344CB8AC3E}">
        <p14:creationId xmlns:p14="http://schemas.microsoft.com/office/powerpoint/2010/main" val="5482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400" dirty="0"/>
              <a:t>注释是什么？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写在程序中对程序进行解释说明的文字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/>
              <a:t>Java</a:t>
            </a:r>
            <a:r>
              <a:rPr lang="zh-CN" altLang="en-US" sz="1400" dirty="0"/>
              <a:t>程序中书写注释的方式有几种，各自有什么不同？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  */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/**  */</a:t>
            </a:r>
          </a:p>
          <a:p>
            <a:r>
              <a:rPr lang="zh-CN" altLang="en-US" sz="1400" dirty="0"/>
              <a:t>注释有什么特点？为什么？</a:t>
            </a:r>
            <a:endParaRPr lang="en-US" altLang="zh-CN" sz="14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不影响程序的执行，编译后的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文件中已经没有注释了。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9BDEB07-9BCA-4130-9D72-B5B8146020EC}"/>
              </a:ext>
            </a:extLst>
          </p:cNvPr>
          <p:cNvSpPr txBox="1">
            <a:spLocks/>
          </p:cNvSpPr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2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92E9D8C-6574-4AC7-9C73-4FA4862C5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332"/>
              </p:ext>
            </p:extLst>
          </p:nvPr>
        </p:nvGraphicFramePr>
        <p:xfrm>
          <a:off x="659310" y="1248275"/>
          <a:ext cx="9374058" cy="307671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535936">
                  <a:extLst>
                    <a:ext uri="{9D8B030D-6E8A-4147-A177-3AD203B41FA5}">
                      <a16:colId xmlns:a16="http://schemas.microsoft.com/office/drawing/2014/main" val="3104843445"/>
                    </a:ext>
                  </a:extLst>
                </a:gridCol>
                <a:gridCol w="6838122">
                  <a:extLst>
                    <a:ext uri="{9D8B030D-6E8A-4147-A177-3AD203B41FA5}">
                      <a16:colId xmlns:a16="http://schemas.microsoft.com/office/drawing/2014/main" val="1616802852"/>
                    </a:ext>
                  </a:extLst>
                </a:gridCol>
              </a:tblGrid>
              <a:tr h="6303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注释类型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8081"/>
                  </a:ext>
                </a:extLst>
              </a:tr>
              <a:tr h="8154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单行：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//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只需要注释一行时使用。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347157"/>
                  </a:ext>
                </a:extLst>
              </a:tr>
              <a:tr h="8154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多行注释：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/*   */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需要注释多行时使用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674469"/>
                  </a:ext>
                </a:extLst>
              </a:tr>
              <a:tr h="8154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文档注释：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/**  */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Alibaba PuHuiTi R"/>
                          <a:cs typeface="+mn-cs"/>
                        </a:rPr>
                        <a:t>一般用在类、方法、成员变量上，且在其上的注释内容会被提取到程序说明文档中去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895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B1A42A0-D17A-5698-E6E5-DD216170944C}"/>
              </a:ext>
            </a:extLst>
          </p:cNvPr>
          <p:cNvSpPr txBox="1"/>
          <p:nvPr/>
        </p:nvSpPr>
        <p:spPr>
          <a:xfrm>
            <a:off x="659310" y="4706857"/>
            <a:ext cx="6408255" cy="400110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javadoc  -d 文件夹 -encoding 代码编码 程序名.java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821467-B1AB-C1E5-52C9-DFE84417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拓展知识：三种注释的区别</a:t>
            </a:r>
          </a:p>
        </p:txBody>
      </p:sp>
    </p:spTree>
    <p:extLst>
      <p:ext uri="{BB962C8B-B14F-4D97-AF65-F5344CB8AC3E}">
        <p14:creationId xmlns:p14="http://schemas.microsoft.com/office/powerpoint/2010/main" val="5416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8531" y="1940939"/>
            <a:ext cx="3692525" cy="2631150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6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1731</TotalTime>
  <Words>2675</Words>
  <Application>Microsoft Office PowerPoint</Application>
  <PresentationFormat>宽屏</PresentationFormat>
  <Paragraphs>472</Paragraphs>
  <Slides>44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44</vt:i4>
      </vt:variant>
    </vt:vector>
  </HeadingPairs>
  <TitlesOfParts>
    <vt:vector size="67" baseType="lpstr">
      <vt:lpstr>Alibaba PuHuiTi B</vt:lpstr>
      <vt:lpstr>Alibaba PuHuiTi Medium</vt:lpstr>
      <vt:lpstr>Alibaba PuHuiTi R</vt:lpstr>
      <vt:lpstr>阿里巴巴普惠体</vt:lpstr>
      <vt:lpstr>阿里巴巴普惠体 3.0 55 Regular</vt:lpstr>
      <vt:lpstr>阿里巴巴普惠体 3.0 75 SemiBold</vt:lpstr>
      <vt:lpstr>阿里巴巴普惠体 Heavy</vt:lpstr>
      <vt:lpstr>阿里巴巴普惠体 Medium</vt:lpstr>
      <vt:lpstr>等线</vt:lpstr>
      <vt:lpstr>楷体</vt:lpstr>
      <vt:lpstr>宋体</vt:lpstr>
      <vt:lpstr>微软雅黑</vt:lpstr>
      <vt:lpstr>微软雅黑</vt:lpstr>
      <vt:lpstr>Arial</vt:lpstr>
      <vt:lpstr>Calisto MT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Java程序的基本语法</vt:lpstr>
      <vt:lpstr>功能的最小单元</vt:lpstr>
      <vt:lpstr>PowerPoint 演示文稿</vt:lpstr>
      <vt:lpstr>什么是注释</vt:lpstr>
      <vt:lpstr>注释的特点</vt:lpstr>
      <vt:lpstr>AI可以帮助我们自动生成注释内容</vt:lpstr>
      <vt:lpstr>PowerPoint 演示文稿</vt:lpstr>
      <vt:lpstr>拓展知识：三种注释的区别</vt:lpstr>
      <vt:lpstr>PowerPoint 演示文稿</vt:lpstr>
      <vt:lpstr>程序中的字面量</vt:lpstr>
      <vt:lpstr>程序中的字面量</vt:lpstr>
      <vt:lpstr>PowerPoint 演示文稿</vt:lpstr>
      <vt:lpstr>PowerPoint 演示文稿</vt:lpstr>
      <vt:lpstr>认识变量</vt:lpstr>
      <vt:lpstr>认识变量</vt:lpstr>
      <vt:lpstr>认识变量</vt:lpstr>
      <vt:lpstr>PowerPoint 演示文稿</vt:lpstr>
      <vt:lpstr>使用变量的几点注意事项</vt:lpstr>
      <vt:lpstr>PowerPoint 演示文稿</vt:lpstr>
      <vt:lpstr>二进制</vt:lpstr>
      <vt:lpstr>二进制</vt:lpstr>
      <vt:lpstr>二进制</vt:lpstr>
      <vt:lpstr>其他数据形式是如何存储的</vt:lpstr>
      <vt:lpstr>字符数据在计算机如何存储</vt:lpstr>
      <vt:lpstr>图片数据是如何存储的</vt:lpstr>
      <vt:lpstr>声音数据是如何存储的</vt:lpstr>
      <vt:lpstr>PowerPoint 演示文稿</vt:lpstr>
      <vt:lpstr>PowerPoint 演示文稿</vt:lpstr>
      <vt:lpstr>多学几招</vt:lpstr>
      <vt:lpstr>二进制转十进制</vt:lpstr>
      <vt:lpstr>八进制、十六进制</vt:lpstr>
      <vt:lpstr>PowerPoint 演示文稿</vt:lpstr>
      <vt:lpstr>PowerPoint 演示文稿</vt:lpstr>
      <vt:lpstr>PowerPoint 演示文稿</vt:lpstr>
      <vt:lpstr>Java的数据类型</vt:lpstr>
      <vt:lpstr>基本数据类型的分类</vt:lpstr>
      <vt:lpstr>PowerPoint 演示文稿</vt:lpstr>
      <vt:lpstr>PowerPoint 演示文稿</vt:lpstr>
      <vt:lpstr>PowerPoint 演示文稿</vt:lpstr>
      <vt:lpstr>认识关键字、标识符</vt:lpstr>
      <vt:lpstr>关键字</vt:lpstr>
      <vt:lpstr>标识符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382</cp:revision>
  <cp:lastPrinted>2022-05-29T16:00:00Z</cp:lastPrinted>
  <dcterms:created xsi:type="dcterms:W3CDTF">2022-05-29T16:00:00Z</dcterms:created>
  <dcterms:modified xsi:type="dcterms:W3CDTF">2024-06-26T09:36:42Z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